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5"/>
  </p:notesMasterIdLst>
  <p:handoutMasterIdLst>
    <p:handoutMasterId r:id="rId36"/>
  </p:handoutMasterIdLst>
  <p:sldIdLst>
    <p:sldId id="256" r:id="rId2"/>
    <p:sldId id="370" r:id="rId3"/>
    <p:sldId id="312" r:id="rId4"/>
    <p:sldId id="349" r:id="rId5"/>
    <p:sldId id="363" r:id="rId6"/>
    <p:sldId id="365" r:id="rId7"/>
    <p:sldId id="366" r:id="rId8"/>
    <p:sldId id="367" r:id="rId9"/>
    <p:sldId id="368" r:id="rId10"/>
    <p:sldId id="369" r:id="rId11"/>
    <p:sldId id="306" r:id="rId12"/>
    <p:sldId id="313" r:id="rId13"/>
    <p:sldId id="314" r:id="rId14"/>
    <p:sldId id="315" r:id="rId15"/>
    <p:sldId id="316" r:id="rId16"/>
    <p:sldId id="317" r:id="rId17"/>
    <p:sldId id="318" r:id="rId18"/>
    <p:sldId id="335" r:id="rId19"/>
    <p:sldId id="336" r:id="rId20"/>
    <p:sldId id="319" r:id="rId21"/>
    <p:sldId id="320" r:id="rId22"/>
    <p:sldId id="321" r:id="rId23"/>
    <p:sldId id="322" r:id="rId24"/>
    <p:sldId id="324" r:id="rId25"/>
    <p:sldId id="323" r:id="rId26"/>
    <p:sldId id="325" r:id="rId27"/>
    <p:sldId id="291" r:id="rId28"/>
    <p:sldId id="326" r:id="rId29"/>
    <p:sldId id="327" r:id="rId30"/>
    <p:sldId id="344" r:id="rId31"/>
    <p:sldId id="343" r:id="rId32"/>
    <p:sldId id="341" r:id="rId33"/>
    <p:sldId id="342"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941" autoAdjust="0"/>
  </p:normalViewPr>
  <p:slideViewPr>
    <p:cSldViewPr>
      <p:cViewPr>
        <p:scale>
          <a:sx n="66" d="100"/>
          <a:sy n="66" d="100"/>
        </p:scale>
        <p:origin x="-2298" y="-10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56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Trends in PNW</a:t>
            </a:r>
            <a:r>
              <a:rPr lang="en-US" baseline="0" dirty="0" smtClean="0"/>
              <a:t> Region Peak Loads 1995 - 2012</a:t>
            </a:r>
            <a:endParaRPr lang="en-US" dirty="0"/>
          </a:p>
        </c:rich>
      </c:tx>
      <c:layout/>
    </c:title>
    <c:plotArea>
      <c:layout/>
      <c:lineChart>
        <c:grouping val="standard"/>
        <c:ser>
          <c:idx val="1"/>
          <c:order val="0"/>
          <c:tx>
            <c:strRef>
              <c:f>Sheet1!$B$1</c:f>
              <c:strCache>
                <c:ptCount val="1"/>
                <c:pt idx="0">
                  <c:v>Winter</c:v>
                </c:pt>
              </c:strCache>
            </c:strRef>
          </c:tx>
          <c:spPr>
            <a:ln w="50800">
              <a:solidFill>
                <a:schemeClr val="accent1">
                  <a:lumMod val="75000"/>
                </a:schemeClr>
              </a:solidFill>
            </a:ln>
          </c:spPr>
          <c:marker>
            <c:symbol val="square"/>
            <c:size val="8"/>
            <c:spPr>
              <a:solidFill>
                <a:schemeClr val="accent1"/>
              </a:solidFill>
            </c:spPr>
          </c:marker>
          <c:trendline>
            <c:spPr>
              <a:ln w="50800">
                <a:solidFill>
                  <a:schemeClr val="accent1">
                    <a:lumMod val="60000"/>
                    <a:lumOff val="40000"/>
                  </a:schemeClr>
                </a:solidFill>
                <a:prstDash val="sysDash"/>
              </a:ln>
            </c:spPr>
            <c:trendlineType val="linear"/>
            <c:dispRSqr val="1"/>
            <c:dispEq val="1"/>
            <c:trendlineLbl>
              <c:layout>
                <c:manualLayout>
                  <c:x val="-0.39662241887905658"/>
                  <c:y val="-7.6718707575346268E-2"/>
                </c:manualLayout>
              </c:layout>
              <c:numFmt formatCode="General" sourceLinked="0"/>
              <c:spPr>
                <a:solidFill>
                  <a:schemeClr val="lt1"/>
                </a:solidFill>
                <a:ln w="2540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trendlineLbl>
          </c:trendline>
          <c:cat>
            <c:numRef>
              <c:f>Sheet1!$A$2:$A$19</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Sheet1!$B$2:$B$19</c:f>
              <c:numCache>
                <c:formatCode>_(* #,##0_);_(* \(#,##0\);_(* "-"??_);_(@_)</c:formatCode>
                <c:ptCount val="18"/>
                <c:pt idx="0">
                  <c:v>29404.142646967106</c:v>
                </c:pt>
                <c:pt idx="1">
                  <c:v>33437.816716590198</c:v>
                </c:pt>
                <c:pt idx="2">
                  <c:v>30500.205174013714</c:v>
                </c:pt>
                <c:pt idx="3">
                  <c:v>32909.597260273971</c:v>
                </c:pt>
                <c:pt idx="4">
                  <c:v>27674.991780821925</c:v>
                </c:pt>
                <c:pt idx="5">
                  <c:v>29226.33333333331</c:v>
                </c:pt>
                <c:pt idx="6">
                  <c:v>29889.646575342456</c:v>
                </c:pt>
                <c:pt idx="7">
                  <c:v>28433.490410958904</c:v>
                </c:pt>
                <c:pt idx="8">
                  <c:v>28915.048705502402</c:v>
                </c:pt>
                <c:pt idx="9">
                  <c:v>32567.64646899686</c:v>
                </c:pt>
                <c:pt idx="10">
                  <c:v>32505.772279444351</c:v>
                </c:pt>
                <c:pt idx="11">
                  <c:v>30515.085453709464</c:v>
                </c:pt>
                <c:pt idx="12">
                  <c:v>31114.632767123287</c:v>
                </c:pt>
                <c:pt idx="13">
                  <c:v>32899.478904634969</c:v>
                </c:pt>
                <c:pt idx="14">
                  <c:v>34791.051654512725</c:v>
                </c:pt>
                <c:pt idx="15">
                  <c:v>31554.677294520559</c:v>
                </c:pt>
                <c:pt idx="16">
                  <c:v>30970.629780821917</c:v>
                </c:pt>
                <c:pt idx="17">
                  <c:v>28884.123450941512</c:v>
                </c:pt>
              </c:numCache>
            </c:numRef>
          </c:val>
        </c:ser>
        <c:ser>
          <c:idx val="2"/>
          <c:order val="1"/>
          <c:tx>
            <c:strRef>
              <c:f>Sheet1!$C$1</c:f>
              <c:strCache>
                <c:ptCount val="1"/>
                <c:pt idx="0">
                  <c:v>Summer</c:v>
                </c:pt>
              </c:strCache>
            </c:strRef>
          </c:tx>
          <c:spPr>
            <a:ln w="50800">
              <a:solidFill>
                <a:srgbClr val="FF0000"/>
              </a:solidFill>
              <a:prstDash val="solid"/>
            </a:ln>
          </c:spPr>
          <c:marker>
            <c:symbol val="triangle"/>
            <c:size val="8"/>
            <c:spPr>
              <a:solidFill>
                <a:schemeClr val="accent3">
                  <a:lumMod val="20000"/>
                  <a:lumOff val="80000"/>
                </a:schemeClr>
              </a:solidFill>
            </c:spPr>
          </c:marker>
          <c:trendline>
            <c:spPr>
              <a:ln w="63500">
                <a:solidFill>
                  <a:schemeClr val="accent3">
                    <a:lumMod val="60000"/>
                    <a:lumOff val="40000"/>
                  </a:schemeClr>
                </a:solidFill>
                <a:prstDash val="sysDot"/>
              </a:ln>
            </c:spPr>
            <c:trendlineType val="linear"/>
            <c:dispRSqr val="1"/>
            <c:dispEq val="1"/>
            <c:trendlineLbl>
              <c:layout>
                <c:manualLayout>
                  <c:x val="-2.0331916475042421E-2"/>
                  <c:y val="0.22922413793103463"/>
                </c:manualLayout>
              </c:layout>
              <c:numFmt formatCode="General" sourceLinked="0"/>
              <c:spPr>
                <a:solidFill>
                  <a:schemeClr val="lt1"/>
                </a:solidFill>
                <a:ln w="25400" cap="flat" cmpd="sng" algn="ctr">
                  <a:solidFill>
                    <a:schemeClr val="accent3"/>
                  </a:solidFill>
                  <a:prstDash val="solid"/>
                </a:ln>
                <a:effectLst/>
              </c:spPr>
              <c:txPr>
                <a:bodyPr/>
                <a:lstStyle/>
                <a:p>
                  <a:pPr>
                    <a:defRPr>
                      <a:solidFill>
                        <a:schemeClr val="dk1"/>
                      </a:solidFill>
                      <a:latin typeface="+mn-lt"/>
                      <a:ea typeface="+mn-ea"/>
                      <a:cs typeface="+mn-cs"/>
                    </a:defRPr>
                  </a:pPr>
                  <a:endParaRPr lang="en-US"/>
                </a:p>
              </c:txPr>
            </c:trendlineLbl>
          </c:trendline>
          <c:cat>
            <c:numRef>
              <c:f>Sheet1!$A$2:$A$19</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Sheet1!$C$2:$C$19</c:f>
              <c:numCache>
                <c:formatCode>_(* #,##0_);_(* \(#,##0\);_(* "-"??_);_(@_)</c:formatCode>
                <c:ptCount val="18"/>
                <c:pt idx="0">
                  <c:v>23101</c:v>
                </c:pt>
                <c:pt idx="1">
                  <c:v>23971</c:v>
                </c:pt>
                <c:pt idx="2">
                  <c:v>22438</c:v>
                </c:pt>
                <c:pt idx="3">
                  <c:v>25092</c:v>
                </c:pt>
                <c:pt idx="4">
                  <c:v>24061</c:v>
                </c:pt>
                <c:pt idx="5">
                  <c:v>25221</c:v>
                </c:pt>
                <c:pt idx="6">
                  <c:v>22425</c:v>
                </c:pt>
                <c:pt idx="7">
                  <c:v>25398</c:v>
                </c:pt>
                <c:pt idx="8">
                  <c:v>26950</c:v>
                </c:pt>
                <c:pt idx="9">
                  <c:v>26379</c:v>
                </c:pt>
                <c:pt idx="10">
                  <c:v>26939</c:v>
                </c:pt>
                <c:pt idx="11">
                  <c:v>28055</c:v>
                </c:pt>
                <c:pt idx="12">
                  <c:v>26736</c:v>
                </c:pt>
                <c:pt idx="13">
                  <c:v>26932</c:v>
                </c:pt>
                <c:pt idx="14">
                  <c:v>28196</c:v>
                </c:pt>
                <c:pt idx="15">
                  <c:v>26642</c:v>
                </c:pt>
                <c:pt idx="16">
                  <c:v>26123</c:v>
                </c:pt>
                <c:pt idx="17">
                  <c:v>26620</c:v>
                </c:pt>
              </c:numCache>
            </c:numRef>
          </c:val>
        </c:ser>
        <c:marker val="1"/>
        <c:axId val="97319168"/>
        <c:axId val="102965248"/>
      </c:lineChart>
      <c:catAx>
        <c:axId val="97319168"/>
        <c:scaling>
          <c:orientation val="minMax"/>
        </c:scaling>
        <c:axPos val="b"/>
        <c:numFmt formatCode="General" sourceLinked="1"/>
        <c:majorTickMark val="cross"/>
        <c:tickLblPos val="nextTo"/>
        <c:txPr>
          <a:bodyPr rot="0" vert="horz"/>
          <a:lstStyle/>
          <a:p>
            <a:pPr>
              <a:defRPr sz="2000" b="1"/>
            </a:pPr>
            <a:endParaRPr lang="en-US"/>
          </a:p>
        </c:txPr>
        <c:crossAx val="102965248"/>
        <c:crosses val="autoZero"/>
        <c:auto val="1"/>
        <c:lblAlgn val="ctr"/>
        <c:lblOffset val="100"/>
      </c:catAx>
      <c:valAx>
        <c:axId val="102965248"/>
        <c:scaling>
          <c:orientation val="minMax"/>
        </c:scaling>
        <c:axPos val="l"/>
        <c:majorGridlines/>
        <c:title>
          <c:tx>
            <c:rich>
              <a:bodyPr rot="-5400000" vert="horz"/>
              <a:lstStyle/>
              <a:p>
                <a:pPr>
                  <a:defRPr/>
                </a:pPr>
                <a:r>
                  <a:rPr lang="en-US" dirty="0" smtClean="0"/>
                  <a:t>System Peak Load (MW)</a:t>
                </a:r>
                <a:endParaRPr lang="en-US" dirty="0"/>
              </a:p>
            </c:rich>
          </c:tx>
          <c:layout>
            <c:manualLayout>
              <c:xMode val="edge"/>
              <c:yMode val="edge"/>
              <c:x val="4.4247787610619494E-3"/>
              <c:y val="0.21696942811726036"/>
            </c:manualLayout>
          </c:layout>
        </c:title>
        <c:numFmt formatCode="#,##0" sourceLinked="0"/>
        <c:majorTickMark val="none"/>
        <c:tickLblPos val="nextTo"/>
        <c:spPr>
          <a:ln w="9525">
            <a:noFill/>
          </a:ln>
        </c:spPr>
        <c:txPr>
          <a:bodyPr/>
          <a:lstStyle/>
          <a:p>
            <a:pPr>
              <a:defRPr sz="1600" b="1"/>
            </a:pPr>
            <a:endParaRPr lang="en-US"/>
          </a:p>
        </c:txPr>
        <c:crossAx val="97319168"/>
        <c:crosses val="autoZero"/>
        <c:crossBetween val="midCat"/>
      </c:valAx>
      <c:spPr>
        <a:solidFill>
          <a:schemeClr val="lt1"/>
        </a:solidFill>
        <a:ln w="25400" cap="flat" cmpd="sng" algn="ctr">
          <a:solidFill>
            <a:schemeClr val="accent1"/>
          </a:solidFill>
          <a:prstDash val="solid"/>
        </a:ln>
        <a:effectLst/>
      </c:spPr>
    </c:plotArea>
    <c:legend>
      <c:legendPos val="b"/>
      <c:layout/>
    </c:legend>
    <c:plotVisOnly val="1"/>
    <c:dispBlanksAs val="gap"/>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1993183143773696"/>
          <c:y val="4.4861391929187512E-2"/>
          <c:w val="0.85230582288325085"/>
          <c:h val="0.71262270593020749"/>
        </c:manualLayout>
      </c:layout>
      <c:lineChart>
        <c:grouping val="standard"/>
        <c:ser>
          <c:idx val="0"/>
          <c:order val="0"/>
          <c:tx>
            <c:strRef>
              <c:f>Sheet1!$B$1</c:f>
              <c:strCache>
                <c:ptCount val="1"/>
                <c:pt idx="0">
                  <c:v>1995 Refrigerator (W)</c:v>
                </c:pt>
              </c:strCache>
            </c:strRef>
          </c:tx>
          <c:spPr>
            <a:ln w="38100" cap="flat" cmpd="sng" algn="ctr">
              <a:solidFill>
                <a:schemeClr val="accent1">
                  <a:lumMod val="75000"/>
                </a:schemeClr>
              </a:solidFill>
              <a:prstDash val="solid"/>
            </a:ln>
            <a:effectLst/>
          </c:spPr>
          <c:marker>
            <c:symbol val="none"/>
          </c:marker>
          <c:cat>
            <c:numRef>
              <c:f>Sheet1!$A$2:$A$290</c:f>
              <c:numCache>
                <c:formatCode>General</c:formatCode>
                <c:ptCount val="289"/>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105</c:v>
                </c:pt>
                <c:pt idx="22">
                  <c:v>110</c:v>
                </c:pt>
                <c:pt idx="23">
                  <c:v>115</c:v>
                </c:pt>
                <c:pt idx="24">
                  <c:v>120</c:v>
                </c:pt>
                <c:pt idx="25">
                  <c:v>125</c:v>
                </c:pt>
                <c:pt idx="26">
                  <c:v>130</c:v>
                </c:pt>
                <c:pt idx="27">
                  <c:v>135</c:v>
                </c:pt>
                <c:pt idx="28">
                  <c:v>140</c:v>
                </c:pt>
                <c:pt idx="29">
                  <c:v>145</c:v>
                </c:pt>
                <c:pt idx="30">
                  <c:v>150</c:v>
                </c:pt>
                <c:pt idx="31">
                  <c:v>155</c:v>
                </c:pt>
                <c:pt idx="32">
                  <c:v>160</c:v>
                </c:pt>
                <c:pt idx="33">
                  <c:v>165</c:v>
                </c:pt>
                <c:pt idx="34">
                  <c:v>170</c:v>
                </c:pt>
                <c:pt idx="35">
                  <c:v>175</c:v>
                </c:pt>
                <c:pt idx="36">
                  <c:v>180</c:v>
                </c:pt>
                <c:pt idx="37">
                  <c:v>185</c:v>
                </c:pt>
                <c:pt idx="38">
                  <c:v>190</c:v>
                </c:pt>
                <c:pt idx="39">
                  <c:v>195</c:v>
                </c:pt>
                <c:pt idx="40">
                  <c:v>200</c:v>
                </c:pt>
                <c:pt idx="41">
                  <c:v>205</c:v>
                </c:pt>
                <c:pt idx="42">
                  <c:v>210</c:v>
                </c:pt>
                <c:pt idx="43">
                  <c:v>215</c:v>
                </c:pt>
                <c:pt idx="44">
                  <c:v>220</c:v>
                </c:pt>
                <c:pt idx="45">
                  <c:v>225</c:v>
                </c:pt>
                <c:pt idx="46">
                  <c:v>230</c:v>
                </c:pt>
                <c:pt idx="47">
                  <c:v>235</c:v>
                </c:pt>
                <c:pt idx="48">
                  <c:v>240</c:v>
                </c:pt>
                <c:pt idx="49">
                  <c:v>245</c:v>
                </c:pt>
                <c:pt idx="50">
                  <c:v>250</c:v>
                </c:pt>
                <c:pt idx="51">
                  <c:v>255</c:v>
                </c:pt>
                <c:pt idx="52">
                  <c:v>260</c:v>
                </c:pt>
                <c:pt idx="53">
                  <c:v>265</c:v>
                </c:pt>
                <c:pt idx="54">
                  <c:v>270</c:v>
                </c:pt>
                <c:pt idx="55">
                  <c:v>275</c:v>
                </c:pt>
                <c:pt idx="56">
                  <c:v>280</c:v>
                </c:pt>
                <c:pt idx="57">
                  <c:v>285</c:v>
                </c:pt>
                <c:pt idx="58">
                  <c:v>290</c:v>
                </c:pt>
                <c:pt idx="59">
                  <c:v>295</c:v>
                </c:pt>
                <c:pt idx="60">
                  <c:v>300</c:v>
                </c:pt>
                <c:pt idx="61">
                  <c:v>305</c:v>
                </c:pt>
                <c:pt idx="62">
                  <c:v>310</c:v>
                </c:pt>
                <c:pt idx="63">
                  <c:v>315</c:v>
                </c:pt>
                <c:pt idx="64">
                  <c:v>320</c:v>
                </c:pt>
                <c:pt idx="65">
                  <c:v>325</c:v>
                </c:pt>
                <c:pt idx="66">
                  <c:v>330</c:v>
                </c:pt>
                <c:pt idx="67">
                  <c:v>335</c:v>
                </c:pt>
                <c:pt idx="68">
                  <c:v>340</c:v>
                </c:pt>
                <c:pt idx="69">
                  <c:v>345</c:v>
                </c:pt>
                <c:pt idx="70">
                  <c:v>350</c:v>
                </c:pt>
                <c:pt idx="71">
                  <c:v>355</c:v>
                </c:pt>
                <c:pt idx="72">
                  <c:v>360</c:v>
                </c:pt>
                <c:pt idx="73">
                  <c:v>365</c:v>
                </c:pt>
                <c:pt idx="74">
                  <c:v>370</c:v>
                </c:pt>
                <c:pt idx="75">
                  <c:v>375</c:v>
                </c:pt>
                <c:pt idx="76">
                  <c:v>380</c:v>
                </c:pt>
                <c:pt idx="77">
                  <c:v>385</c:v>
                </c:pt>
                <c:pt idx="78">
                  <c:v>390</c:v>
                </c:pt>
                <c:pt idx="79">
                  <c:v>395</c:v>
                </c:pt>
                <c:pt idx="80">
                  <c:v>400</c:v>
                </c:pt>
                <c:pt idx="81">
                  <c:v>405</c:v>
                </c:pt>
                <c:pt idx="82">
                  <c:v>410</c:v>
                </c:pt>
                <c:pt idx="83">
                  <c:v>415</c:v>
                </c:pt>
                <c:pt idx="84">
                  <c:v>420</c:v>
                </c:pt>
                <c:pt idx="85">
                  <c:v>425</c:v>
                </c:pt>
                <c:pt idx="86">
                  <c:v>430</c:v>
                </c:pt>
                <c:pt idx="87">
                  <c:v>435</c:v>
                </c:pt>
                <c:pt idx="88">
                  <c:v>440</c:v>
                </c:pt>
                <c:pt idx="89">
                  <c:v>445</c:v>
                </c:pt>
                <c:pt idx="90">
                  <c:v>450</c:v>
                </c:pt>
                <c:pt idx="91">
                  <c:v>455</c:v>
                </c:pt>
                <c:pt idx="92">
                  <c:v>460</c:v>
                </c:pt>
                <c:pt idx="93">
                  <c:v>465</c:v>
                </c:pt>
                <c:pt idx="94">
                  <c:v>470</c:v>
                </c:pt>
                <c:pt idx="95">
                  <c:v>475</c:v>
                </c:pt>
                <c:pt idx="96">
                  <c:v>480</c:v>
                </c:pt>
                <c:pt idx="97">
                  <c:v>485</c:v>
                </c:pt>
                <c:pt idx="98">
                  <c:v>490</c:v>
                </c:pt>
                <c:pt idx="99">
                  <c:v>495</c:v>
                </c:pt>
                <c:pt idx="100">
                  <c:v>500</c:v>
                </c:pt>
                <c:pt idx="101">
                  <c:v>505</c:v>
                </c:pt>
                <c:pt idx="102">
                  <c:v>510</c:v>
                </c:pt>
                <c:pt idx="103">
                  <c:v>515</c:v>
                </c:pt>
                <c:pt idx="104">
                  <c:v>520</c:v>
                </c:pt>
                <c:pt idx="105">
                  <c:v>525</c:v>
                </c:pt>
                <c:pt idx="106">
                  <c:v>530</c:v>
                </c:pt>
                <c:pt idx="107">
                  <c:v>535</c:v>
                </c:pt>
                <c:pt idx="108">
                  <c:v>540</c:v>
                </c:pt>
                <c:pt idx="109">
                  <c:v>545</c:v>
                </c:pt>
                <c:pt idx="110">
                  <c:v>550</c:v>
                </c:pt>
                <c:pt idx="111">
                  <c:v>555</c:v>
                </c:pt>
                <c:pt idx="112">
                  <c:v>560</c:v>
                </c:pt>
                <c:pt idx="113">
                  <c:v>565</c:v>
                </c:pt>
                <c:pt idx="114">
                  <c:v>570</c:v>
                </c:pt>
                <c:pt idx="115">
                  <c:v>575</c:v>
                </c:pt>
                <c:pt idx="116">
                  <c:v>580</c:v>
                </c:pt>
                <c:pt idx="117">
                  <c:v>585</c:v>
                </c:pt>
                <c:pt idx="118">
                  <c:v>590</c:v>
                </c:pt>
                <c:pt idx="119">
                  <c:v>595</c:v>
                </c:pt>
                <c:pt idx="120">
                  <c:v>600</c:v>
                </c:pt>
                <c:pt idx="121">
                  <c:v>605</c:v>
                </c:pt>
                <c:pt idx="122">
                  <c:v>610</c:v>
                </c:pt>
                <c:pt idx="123">
                  <c:v>615</c:v>
                </c:pt>
                <c:pt idx="124">
                  <c:v>620</c:v>
                </c:pt>
                <c:pt idx="125">
                  <c:v>625</c:v>
                </c:pt>
                <c:pt idx="126">
                  <c:v>630</c:v>
                </c:pt>
                <c:pt idx="127">
                  <c:v>635</c:v>
                </c:pt>
                <c:pt idx="128">
                  <c:v>640</c:v>
                </c:pt>
                <c:pt idx="129">
                  <c:v>645</c:v>
                </c:pt>
                <c:pt idx="130">
                  <c:v>650</c:v>
                </c:pt>
                <c:pt idx="131">
                  <c:v>655</c:v>
                </c:pt>
                <c:pt idx="132">
                  <c:v>660</c:v>
                </c:pt>
                <c:pt idx="133">
                  <c:v>665</c:v>
                </c:pt>
                <c:pt idx="134">
                  <c:v>670</c:v>
                </c:pt>
                <c:pt idx="135">
                  <c:v>675</c:v>
                </c:pt>
                <c:pt idx="136">
                  <c:v>680</c:v>
                </c:pt>
                <c:pt idx="137">
                  <c:v>685</c:v>
                </c:pt>
                <c:pt idx="138">
                  <c:v>690</c:v>
                </c:pt>
                <c:pt idx="139">
                  <c:v>695</c:v>
                </c:pt>
                <c:pt idx="140">
                  <c:v>700</c:v>
                </c:pt>
                <c:pt idx="141">
                  <c:v>705</c:v>
                </c:pt>
                <c:pt idx="142">
                  <c:v>710</c:v>
                </c:pt>
                <c:pt idx="143">
                  <c:v>715</c:v>
                </c:pt>
                <c:pt idx="144">
                  <c:v>720</c:v>
                </c:pt>
                <c:pt idx="145">
                  <c:v>725</c:v>
                </c:pt>
                <c:pt idx="146">
                  <c:v>730</c:v>
                </c:pt>
                <c:pt idx="147">
                  <c:v>735</c:v>
                </c:pt>
                <c:pt idx="148">
                  <c:v>740</c:v>
                </c:pt>
                <c:pt idx="149">
                  <c:v>745</c:v>
                </c:pt>
                <c:pt idx="150">
                  <c:v>750</c:v>
                </c:pt>
                <c:pt idx="151">
                  <c:v>755</c:v>
                </c:pt>
                <c:pt idx="152">
                  <c:v>760</c:v>
                </c:pt>
                <c:pt idx="153">
                  <c:v>765</c:v>
                </c:pt>
                <c:pt idx="154">
                  <c:v>770</c:v>
                </c:pt>
                <c:pt idx="155">
                  <c:v>775</c:v>
                </c:pt>
                <c:pt idx="156">
                  <c:v>780</c:v>
                </c:pt>
                <c:pt idx="157">
                  <c:v>785</c:v>
                </c:pt>
                <c:pt idx="158">
                  <c:v>790</c:v>
                </c:pt>
                <c:pt idx="159">
                  <c:v>795</c:v>
                </c:pt>
                <c:pt idx="160">
                  <c:v>800</c:v>
                </c:pt>
                <c:pt idx="161">
                  <c:v>805</c:v>
                </c:pt>
                <c:pt idx="162">
                  <c:v>810</c:v>
                </c:pt>
                <c:pt idx="163">
                  <c:v>815</c:v>
                </c:pt>
                <c:pt idx="164">
                  <c:v>820</c:v>
                </c:pt>
                <c:pt idx="165">
                  <c:v>825</c:v>
                </c:pt>
                <c:pt idx="166">
                  <c:v>830</c:v>
                </c:pt>
                <c:pt idx="167">
                  <c:v>835</c:v>
                </c:pt>
                <c:pt idx="168">
                  <c:v>840</c:v>
                </c:pt>
                <c:pt idx="169">
                  <c:v>845</c:v>
                </c:pt>
                <c:pt idx="170">
                  <c:v>850</c:v>
                </c:pt>
                <c:pt idx="171">
                  <c:v>855</c:v>
                </c:pt>
                <c:pt idx="172">
                  <c:v>860</c:v>
                </c:pt>
                <c:pt idx="173">
                  <c:v>865</c:v>
                </c:pt>
                <c:pt idx="174">
                  <c:v>870</c:v>
                </c:pt>
                <c:pt idx="175">
                  <c:v>875</c:v>
                </c:pt>
                <c:pt idx="176">
                  <c:v>880</c:v>
                </c:pt>
                <c:pt idx="177">
                  <c:v>885</c:v>
                </c:pt>
                <c:pt idx="178">
                  <c:v>890</c:v>
                </c:pt>
                <c:pt idx="179">
                  <c:v>895</c:v>
                </c:pt>
                <c:pt idx="180">
                  <c:v>900</c:v>
                </c:pt>
                <c:pt idx="181">
                  <c:v>905</c:v>
                </c:pt>
                <c:pt idx="182">
                  <c:v>910</c:v>
                </c:pt>
                <c:pt idx="183">
                  <c:v>915</c:v>
                </c:pt>
                <c:pt idx="184">
                  <c:v>920</c:v>
                </c:pt>
                <c:pt idx="185">
                  <c:v>925</c:v>
                </c:pt>
                <c:pt idx="186">
                  <c:v>930</c:v>
                </c:pt>
                <c:pt idx="187">
                  <c:v>935</c:v>
                </c:pt>
                <c:pt idx="188">
                  <c:v>940</c:v>
                </c:pt>
                <c:pt idx="189">
                  <c:v>945</c:v>
                </c:pt>
                <c:pt idx="190">
                  <c:v>950</c:v>
                </c:pt>
                <c:pt idx="191">
                  <c:v>955</c:v>
                </c:pt>
                <c:pt idx="192">
                  <c:v>960</c:v>
                </c:pt>
                <c:pt idx="193">
                  <c:v>965</c:v>
                </c:pt>
                <c:pt idx="194">
                  <c:v>970</c:v>
                </c:pt>
                <c:pt idx="195">
                  <c:v>975</c:v>
                </c:pt>
                <c:pt idx="196">
                  <c:v>980</c:v>
                </c:pt>
                <c:pt idx="197">
                  <c:v>985</c:v>
                </c:pt>
                <c:pt idx="198">
                  <c:v>990</c:v>
                </c:pt>
                <c:pt idx="199">
                  <c:v>995</c:v>
                </c:pt>
                <c:pt idx="200">
                  <c:v>1000</c:v>
                </c:pt>
                <c:pt idx="201">
                  <c:v>1005</c:v>
                </c:pt>
                <c:pt idx="202">
                  <c:v>1010</c:v>
                </c:pt>
                <c:pt idx="203">
                  <c:v>1015</c:v>
                </c:pt>
                <c:pt idx="204">
                  <c:v>1020</c:v>
                </c:pt>
                <c:pt idx="205">
                  <c:v>1025</c:v>
                </c:pt>
                <c:pt idx="206">
                  <c:v>1030</c:v>
                </c:pt>
                <c:pt idx="207">
                  <c:v>1035</c:v>
                </c:pt>
                <c:pt idx="208">
                  <c:v>1040</c:v>
                </c:pt>
                <c:pt idx="209">
                  <c:v>1045</c:v>
                </c:pt>
                <c:pt idx="210">
                  <c:v>1050</c:v>
                </c:pt>
                <c:pt idx="211">
                  <c:v>1055</c:v>
                </c:pt>
                <c:pt idx="212">
                  <c:v>1060</c:v>
                </c:pt>
                <c:pt idx="213">
                  <c:v>1065</c:v>
                </c:pt>
                <c:pt idx="214">
                  <c:v>1070</c:v>
                </c:pt>
                <c:pt idx="215">
                  <c:v>1075</c:v>
                </c:pt>
                <c:pt idx="216">
                  <c:v>1080</c:v>
                </c:pt>
                <c:pt idx="217">
                  <c:v>1085</c:v>
                </c:pt>
                <c:pt idx="218">
                  <c:v>1090</c:v>
                </c:pt>
                <c:pt idx="219">
                  <c:v>1095</c:v>
                </c:pt>
                <c:pt idx="220">
                  <c:v>1100</c:v>
                </c:pt>
                <c:pt idx="221">
                  <c:v>1105</c:v>
                </c:pt>
                <c:pt idx="222">
                  <c:v>1110</c:v>
                </c:pt>
                <c:pt idx="223">
                  <c:v>1115</c:v>
                </c:pt>
                <c:pt idx="224">
                  <c:v>1120</c:v>
                </c:pt>
                <c:pt idx="225">
                  <c:v>1125</c:v>
                </c:pt>
                <c:pt idx="226">
                  <c:v>1130</c:v>
                </c:pt>
                <c:pt idx="227">
                  <c:v>1135</c:v>
                </c:pt>
                <c:pt idx="228">
                  <c:v>1140</c:v>
                </c:pt>
                <c:pt idx="229">
                  <c:v>1145</c:v>
                </c:pt>
                <c:pt idx="230">
                  <c:v>1150</c:v>
                </c:pt>
                <c:pt idx="231">
                  <c:v>1155</c:v>
                </c:pt>
                <c:pt idx="232">
                  <c:v>1160</c:v>
                </c:pt>
                <c:pt idx="233">
                  <c:v>1165</c:v>
                </c:pt>
                <c:pt idx="234">
                  <c:v>1170</c:v>
                </c:pt>
                <c:pt idx="235">
                  <c:v>1175</c:v>
                </c:pt>
                <c:pt idx="236">
                  <c:v>1180</c:v>
                </c:pt>
                <c:pt idx="237">
                  <c:v>1185</c:v>
                </c:pt>
                <c:pt idx="238">
                  <c:v>1190</c:v>
                </c:pt>
                <c:pt idx="239">
                  <c:v>1195</c:v>
                </c:pt>
                <c:pt idx="240">
                  <c:v>1200</c:v>
                </c:pt>
                <c:pt idx="241">
                  <c:v>1205</c:v>
                </c:pt>
                <c:pt idx="242">
                  <c:v>1210</c:v>
                </c:pt>
                <c:pt idx="243">
                  <c:v>1215</c:v>
                </c:pt>
                <c:pt idx="244">
                  <c:v>1220</c:v>
                </c:pt>
                <c:pt idx="245">
                  <c:v>1225</c:v>
                </c:pt>
                <c:pt idx="246">
                  <c:v>1230</c:v>
                </c:pt>
                <c:pt idx="247">
                  <c:v>1235</c:v>
                </c:pt>
                <c:pt idx="248">
                  <c:v>1240</c:v>
                </c:pt>
                <c:pt idx="249">
                  <c:v>1245</c:v>
                </c:pt>
                <c:pt idx="250">
                  <c:v>1250</c:v>
                </c:pt>
                <c:pt idx="251">
                  <c:v>1255</c:v>
                </c:pt>
                <c:pt idx="252">
                  <c:v>1260</c:v>
                </c:pt>
                <c:pt idx="253">
                  <c:v>1265</c:v>
                </c:pt>
                <c:pt idx="254">
                  <c:v>1270</c:v>
                </c:pt>
                <c:pt idx="255">
                  <c:v>1275</c:v>
                </c:pt>
                <c:pt idx="256">
                  <c:v>1280</c:v>
                </c:pt>
                <c:pt idx="257">
                  <c:v>1285</c:v>
                </c:pt>
                <c:pt idx="258">
                  <c:v>1290</c:v>
                </c:pt>
                <c:pt idx="259">
                  <c:v>1295</c:v>
                </c:pt>
                <c:pt idx="260">
                  <c:v>1300</c:v>
                </c:pt>
                <c:pt idx="261">
                  <c:v>1305</c:v>
                </c:pt>
                <c:pt idx="262">
                  <c:v>1310</c:v>
                </c:pt>
                <c:pt idx="263">
                  <c:v>1315</c:v>
                </c:pt>
                <c:pt idx="264">
                  <c:v>1320</c:v>
                </c:pt>
                <c:pt idx="265">
                  <c:v>1325</c:v>
                </c:pt>
                <c:pt idx="266">
                  <c:v>1330</c:v>
                </c:pt>
                <c:pt idx="267">
                  <c:v>1335</c:v>
                </c:pt>
                <c:pt idx="268">
                  <c:v>1340</c:v>
                </c:pt>
                <c:pt idx="269">
                  <c:v>1345</c:v>
                </c:pt>
                <c:pt idx="270">
                  <c:v>1350</c:v>
                </c:pt>
                <c:pt idx="271">
                  <c:v>1355</c:v>
                </c:pt>
                <c:pt idx="272">
                  <c:v>1360</c:v>
                </c:pt>
                <c:pt idx="273">
                  <c:v>1365</c:v>
                </c:pt>
                <c:pt idx="274">
                  <c:v>1370</c:v>
                </c:pt>
                <c:pt idx="275">
                  <c:v>1375</c:v>
                </c:pt>
                <c:pt idx="276">
                  <c:v>1380</c:v>
                </c:pt>
                <c:pt idx="277">
                  <c:v>1385</c:v>
                </c:pt>
                <c:pt idx="278">
                  <c:v>1390</c:v>
                </c:pt>
                <c:pt idx="279">
                  <c:v>1395</c:v>
                </c:pt>
                <c:pt idx="280">
                  <c:v>1400</c:v>
                </c:pt>
                <c:pt idx="281">
                  <c:v>1405</c:v>
                </c:pt>
                <c:pt idx="282">
                  <c:v>1410</c:v>
                </c:pt>
                <c:pt idx="283">
                  <c:v>1415</c:v>
                </c:pt>
                <c:pt idx="284">
                  <c:v>1420</c:v>
                </c:pt>
                <c:pt idx="285">
                  <c:v>1425</c:v>
                </c:pt>
                <c:pt idx="286">
                  <c:v>1430</c:v>
                </c:pt>
                <c:pt idx="287">
                  <c:v>1435</c:v>
                </c:pt>
                <c:pt idx="288">
                  <c:v>1440</c:v>
                </c:pt>
              </c:numCache>
            </c:numRef>
          </c:cat>
          <c:val>
            <c:numRef>
              <c:f>Sheet1!$B$2:$B$290</c:f>
              <c:numCache>
                <c:formatCode>_(* #,##0_);_(* \(#,##0\);_(* "-"??_);_(@_)</c:formatCode>
                <c:ptCount val="289"/>
                <c:pt idx="0">
                  <c:v>203.42000000000004</c:v>
                </c:pt>
                <c:pt idx="1">
                  <c:v>194.07</c:v>
                </c:pt>
                <c:pt idx="2">
                  <c:v>191.047</c:v>
                </c:pt>
                <c:pt idx="3">
                  <c:v>188.81900000000002</c:v>
                </c:pt>
                <c:pt idx="4">
                  <c:v>86.35</c:v>
                </c:pt>
                <c:pt idx="5">
                  <c:v>4.085</c:v>
                </c:pt>
                <c:pt idx="6">
                  <c:v>4.07</c:v>
                </c:pt>
                <c:pt idx="7">
                  <c:v>16.329999999999988</c:v>
                </c:pt>
                <c:pt idx="8">
                  <c:v>95.03</c:v>
                </c:pt>
                <c:pt idx="9">
                  <c:v>197.04499999999999</c:v>
                </c:pt>
                <c:pt idx="10">
                  <c:v>195.374</c:v>
                </c:pt>
                <c:pt idx="11">
                  <c:v>773.38099999999997</c:v>
                </c:pt>
                <c:pt idx="12">
                  <c:v>800.55499999999938</c:v>
                </c:pt>
                <c:pt idx="13">
                  <c:v>559.52099999999996</c:v>
                </c:pt>
                <c:pt idx="14">
                  <c:v>4.2709999999999999</c:v>
                </c:pt>
                <c:pt idx="15">
                  <c:v>4.2699999999999996</c:v>
                </c:pt>
                <c:pt idx="16">
                  <c:v>4.3</c:v>
                </c:pt>
                <c:pt idx="17">
                  <c:v>4.29</c:v>
                </c:pt>
                <c:pt idx="18">
                  <c:v>164.2</c:v>
                </c:pt>
                <c:pt idx="19">
                  <c:v>204.14</c:v>
                </c:pt>
                <c:pt idx="20">
                  <c:v>206.28</c:v>
                </c:pt>
                <c:pt idx="21">
                  <c:v>206.4</c:v>
                </c:pt>
                <c:pt idx="22">
                  <c:v>205.95700000000045</c:v>
                </c:pt>
                <c:pt idx="23">
                  <c:v>206.18</c:v>
                </c:pt>
                <c:pt idx="24">
                  <c:v>205.45800000000045</c:v>
                </c:pt>
                <c:pt idx="25">
                  <c:v>205.67099999999999</c:v>
                </c:pt>
                <c:pt idx="26">
                  <c:v>203.82000000000045</c:v>
                </c:pt>
                <c:pt idx="27">
                  <c:v>201.435</c:v>
                </c:pt>
                <c:pt idx="28">
                  <c:v>200.22</c:v>
                </c:pt>
                <c:pt idx="29">
                  <c:v>198.02500000000001</c:v>
                </c:pt>
                <c:pt idx="30">
                  <c:v>197.185</c:v>
                </c:pt>
                <c:pt idx="31">
                  <c:v>196.46</c:v>
                </c:pt>
                <c:pt idx="32">
                  <c:v>195.20499999999998</c:v>
                </c:pt>
                <c:pt idx="33">
                  <c:v>194.13300000000001</c:v>
                </c:pt>
                <c:pt idx="34">
                  <c:v>193.05500000000001</c:v>
                </c:pt>
                <c:pt idx="35">
                  <c:v>191.9</c:v>
                </c:pt>
                <c:pt idx="36">
                  <c:v>181.83</c:v>
                </c:pt>
                <c:pt idx="37">
                  <c:v>4.0579999999999945</c:v>
                </c:pt>
                <c:pt idx="38">
                  <c:v>4.0709999999999997</c:v>
                </c:pt>
                <c:pt idx="39">
                  <c:v>4.08</c:v>
                </c:pt>
                <c:pt idx="40">
                  <c:v>4.0949999999999855</c:v>
                </c:pt>
                <c:pt idx="41">
                  <c:v>4.0999999999999996</c:v>
                </c:pt>
                <c:pt idx="42">
                  <c:v>187.12</c:v>
                </c:pt>
                <c:pt idx="43">
                  <c:v>201.48000000000027</c:v>
                </c:pt>
                <c:pt idx="44">
                  <c:v>199.1</c:v>
                </c:pt>
                <c:pt idx="45">
                  <c:v>196.73499999999999</c:v>
                </c:pt>
                <c:pt idx="46">
                  <c:v>194.9</c:v>
                </c:pt>
                <c:pt idx="47">
                  <c:v>193.20999999999998</c:v>
                </c:pt>
                <c:pt idx="48">
                  <c:v>192.03200000000001</c:v>
                </c:pt>
                <c:pt idx="49">
                  <c:v>66.429000000000002</c:v>
                </c:pt>
                <c:pt idx="50">
                  <c:v>4.0750000000000002</c:v>
                </c:pt>
                <c:pt idx="51">
                  <c:v>4.0890000000000004</c:v>
                </c:pt>
                <c:pt idx="52">
                  <c:v>4.0999999999999996</c:v>
                </c:pt>
                <c:pt idx="53">
                  <c:v>4.0999999999999996</c:v>
                </c:pt>
                <c:pt idx="54">
                  <c:v>97.845000000000013</c:v>
                </c:pt>
                <c:pt idx="55">
                  <c:v>202.05</c:v>
                </c:pt>
                <c:pt idx="56">
                  <c:v>199.71499999999995</c:v>
                </c:pt>
                <c:pt idx="57">
                  <c:v>196.95000000000007</c:v>
                </c:pt>
                <c:pt idx="58">
                  <c:v>194.72499999999999</c:v>
                </c:pt>
                <c:pt idx="59">
                  <c:v>193.06300000000002</c:v>
                </c:pt>
                <c:pt idx="60">
                  <c:v>111.405</c:v>
                </c:pt>
                <c:pt idx="61">
                  <c:v>4.0999999999999996</c:v>
                </c:pt>
                <c:pt idx="62">
                  <c:v>4.1199999999999966</c:v>
                </c:pt>
                <c:pt idx="63">
                  <c:v>4.0750000000000002</c:v>
                </c:pt>
                <c:pt idx="64">
                  <c:v>4.0549999999999855</c:v>
                </c:pt>
                <c:pt idx="65">
                  <c:v>57.97</c:v>
                </c:pt>
                <c:pt idx="66">
                  <c:v>201.38500000000045</c:v>
                </c:pt>
                <c:pt idx="67">
                  <c:v>199.20999999999998</c:v>
                </c:pt>
                <c:pt idx="68">
                  <c:v>196.5</c:v>
                </c:pt>
                <c:pt idx="69">
                  <c:v>194.38000000000045</c:v>
                </c:pt>
                <c:pt idx="70">
                  <c:v>192.74699999999999</c:v>
                </c:pt>
                <c:pt idx="71">
                  <c:v>66.680999999999983</c:v>
                </c:pt>
                <c:pt idx="72">
                  <c:v>4.085</c:v>
                </c:pt>
                <c:pt idx="73">
                  <c:v>4.0649999999999853</c:v>
                </c:pt>
                <c:pt idx="74">
                  <c:v>4.0599999999999996</c:v>
                </c:pt>
                <c:pt idx="75">
                  <c:v>4.0649999999999853</c:v>
                </c:pt>
                <c:pt idx="76">
                  <c:v>126.845</c:v>
                </c:pt>
                <c:pt idx="77">
                  <c:v>200.1</c:v>
                </c:pt>
                <c:pt idx="78">
                  <c:v>197.52500000000001</c:v>
                </c:pt>
                <c:pt idx="79">
                  <c:v>194.73</c:v>
                </c:pt>
                <c:pt idx="80">
                  <c:v>192.58</c:v>
                </c:pt>
                <c:pt idx="81">
                  <c:v>132.011</c:v>
                </c:pt>
                <c:pt idx="82">
                  <c:v>4.0619999999999985</c:v>
                </c:pt>
                <c:pt idx="83">
                  <c:v>4.0599999999999996</c:v>
                </c:pt>
                <c:pt idx="84">
                  <c:v>4.1099999999999985</c:v>
                </c:pt>
                <c:pt idx="85">
                  <c:v>4.1049999999999853</c:v>
                </c:pt>
                <c:pt idx="86">
                  <c:v>47.88</c:v>
                </c:pt>
                <c:pt idx="87">
                  <c:v>201.49</c:v>
                </c:pt>
                <c:pt idx="88">
                  <c:v>199.01</c:v>
                </c:pt>
                <c:pt idx="89">
                  <c:v>196.089</c:v>
                </c:pt>
                <c:pt idx="90">
                  <c:v>193.60499999999999</c:v>
                </c:pt>
                <c:pt idx="91">
                  <c:v>172.99</c:v>
                </c:pt>
                <c:pt idx="92">
                  <c:v>4.0679999999999845</c:v>
                </c:pt>
                <c:pt idx="93">
                  <c:v>4.1049999999999853</c:v>
                </c:pt>
                <c:pt idx="94">
                  <c:v>4.085</c:v>
                </c:pt>
                <c:pt idx="95">
                  <c:v>4.0649999999999853</c:v>
                </c:pt>
                <c:pt idx="96">
                  <c:v>4.0599999999999996</c:v>
                </c:pt>
                <c:pt idx="97">
                  <c:v>195.66499999999999</c:v>
                </c:pt>
                <c:pt idx="98">
                  <c:v>199.71499999999995</c:v>
                </c:pt>
                <c:pt idx="99">
                  <c:v>196.94</c:v>
                </c:pt>
                <c:pt idx="100">
                  <c:v>194.26499999999999</c:v>
                </c:pt>
                <c:pt idx="101">
                  <c:v>192.315</c:v>
                </c:pt>
                <c:pt idx="102">
                  <c:v>14.063000000000002</c:v>
                </c:pt>
                <c:pt idx="103">
                  <c:v>4.1249999999999796</c:v>
                </c:pt>
                <c:pt idx="104">
                  <c:v>4.1619999999999955</c:v>
                </c:pt>
                <c:pt idx="105">
                  <c:v>4.1349999999999945</c:v>
                </c:pt>
                <c:pt idx="106">
                  <c:v>4.1249999999999796</c:v>
                </c:pt>
                <c:pt idx="107">
                  <c:v>166.505</c:v>
                </c:pt>
                <c:pt idx="108">
                  <c:v>199.755</c:v>
                </c:pt>
                <c:pt idx="109">
                  <c:v>196.70999999999998</c:v>
                </c:pt>
                <c:pt idx="110">
                  <c:v>194.21499999999995</c:v>
                </c:pt>
                <c:pt idx="111">
                  <c:v>192.14499999999998</c:v>
                </c:pt>
                <c:pt idx="112">
                  <c:v>41.575000000000003</c:v>
                </c:pt>
                <c:pt idx="113">
                  <c:v>4.1199999999999966</c:v>
                </c:pt>
                <c:pt idx="114">
                  <c:v>4.1159999999999846</c:v>
                </c:pt>
                <c:pt idx="115">
                  <c:v>4.1139999999999946</c:v>
                </c:pt>
                <c:pt idx="116">
                  <c:v>4.1099999999999985</c:v>
                </c:pt>
                <c:pt idx="117">
                  <c:v>196.33</c:v>
                </c:pt>
                <c:pt idx="118">
                  <c:v>200.03</c:v>
                </c:pt>
                <c:pt idx="119">
                  <c:v>196.88000000000045</c:v>
                </c:pt>
                <c:pt idx="120">
                  <c:v>194.64</c:v>
                </c:pt>
                <c:pt idx="121">
                  <c:v>192.72</c:v>
                </c:pt>
                <c:pt idx="122">
                  <c:v>43.753</c:v>
                </c:pt>
                <c:pt idx="123">
                  <c:v>4.1379999999999955</c:v>
                </c:pt>
                <c:pt idx="124">
                  <c:v>4.1499999999999995</c:v>
                </c:pt>
                <c:pt idx="125">
                  <c:v>4.1419999999999995</c:v>
                </c:pt>
                <c:pt idx="126">
                  <c:v>4.1519999999999975</c:v>
                </c:pt>
                <c:pt idx="127">
                  <c:v>140.91499999999999</c:v>
                </c:pt>
                <c:pt idx="128">
                  <c:v>200.79499999999999</c:v>
                </c:pt>
                <c:pt idx="129">
                  <c:v>198.26</c:v>
                </c:pt>
                <c:pt idx="130">
                  <c:v>195.43</c:v>
                </c:pt>
                <c:pt idx="131">
                  <c:v>198</c:v>
                </c:pt>
                <c:pt idx="132">
                  <c:v>192.38000000000045</c:v>
                </c:pt>
                <c:pt idx="133">
                  <c:v>53.347000000000001</c:v>
                </c:pt>
                <c:pt idx="134">
                  <c:v>4.0759999999999996</c:v>
                </c:pt>
                <c:pt idx="135">
                  <c:v>4.0750000000000002</c:v>
                </c:pt>
                <c:pt idx="136">
                  <c:v>4.085</c:v>
                </c:pt>
                <c:pt idx="137">
                  <c:v>172.26999999999998</c:v>
                </c:pt>
                <c:pt idx="138">
                  <c:v>203.45500000000001</c:v>
                </c:pt>
                <c:pt idx="139">
                  <c:v>199.60499999999999</c:v>
                </c:pt>
                <c:pt idx="140">
                  <c:v>196.59</c:v>
                </c:pt>
                <c:pt idx="141">
                  <c:v>193.94499999999999</c:v>
                </c:pt>
                <c:pt idx="142">
                  <c:v>192.12</c:v>
                </c:pt>
                <c:pt idx="143">
                  <c:v>41.405000000000001</c:v>
                </c:pt>
                <c:pt idx="144">
                  <c:v>4.0629999999999855</c:v>
                </c:pt>
                <c:pt idx="145">
                  <c:v>4.0709999999999997</c:v>
                </c:pt>
                <c:pt idx="146">
                  <c:v>4.085</c:v>
                </c:pt>
                <c:pt idx="147">
                  <c:v>4.0949999999999855</c:v>
                </c:pt>
                <c:pt idx="148">
                  <c:v>107.35</c:v>
                </c:pt>
                <c:pt idx="149">
                  <c:v>201.07</c:v>
                </c:pt>
                <c:pt idx="150">
                  <c:v>198.285</c:v>
                </c:pt>
                <c:pt idx="151">
                  <c:v>195.45500000000001</c:v>
                </c:pt>
                <c:pt idx="152">
                  <c:v>192.95500000000001</c:v>
                </c:pt>
                <c:pt idx="153">
                  <c:v>205.125</c:v>
                </c:pt>
                <c:pt idx="154">
                  <c:v>200.41499999999999</c:v>
                </c:pt>
                <c:pt idx="155">
                  <c:v>193.33200000000045</c:v>
                </c:pt>
                <c:pt idx="156">
                  <c:v>191.42400000000001</c:v>
                </c:pt>
                <c:pt idx="157">
                  <c:v>56.365000000000002</c:v>
                </c:pt>
                <c:pt idx="158">
                  <c:v>16.07</c:v>
                </c:pt>
                <c:pt idx="159">
                  <c:v>16.110000000000031</c:v>
                </c:pt>
                <c:pt idx="160">
                  <c:v>136.64499999999998</c:v>
                </c:pt>
                <c:pt idx="161">
                  <c:v>203.23</c:v>
                </c:pt>
                <c:pt idx="162">
                  <c:v>206.505</c:v>
                </c:pt>
                <c:pt idx="163">
                  <c:v>203.655</c:v>
                </c:pt>
                <c:pt idx="164">
                  <c:v>199.72</c:v>
                </c:pt>
                <c:pt idx="165">
                  <c:v>196.28</c:v>
                </c:pt>
                <c:pt idx="166">
                  <c:v>194.97900000000001</c:v>
                </c:pt>
                <c:pt idx="167">
                  <c:v>193.44300000000001</c:v>
                </c:pt>
                <c:pt idx="168">
                  <c:v>191.87</c:v>
                </c:pt>
                <c:pt idx="169">
                  <c:v>159.29499999999999</c:v>
                </c:pt>
                <c:pt idx="170">
                  <c:v>3.9449999999999998</c:v>
                </c:pt>
                <c:pt idx="171">
                  <c:v>3.9849999999999999</c:v>
                </c:pt>
                <c:pt idx="172">
                  <c:v>4.0049999999999955</c:v>
                </c:pt>
                <c:pt idx="173">
                  <c:v>26.744999999999987</c:v>
                </c:pt>
                <c:pt idx="174">
                  <c:v>203.72</c:v>
                </c:pt>
                <c:pt idx="175">
                  <c:v>199.91</c:v>
                </c:pt>
                <c:pt idx="176">
                  <c:v>208.98500000000001</c:v>
                </c:pt>
                <c:pt idx="177">
                  <c:v>195.89500000000001</c:v>
                </c:pt>
                <c:pt idx="178">
                  <c:v>194.64499999999998</c:v>
                </c:pt>
                <c:pt idx="179">
                  <c:v>214.35500000000027</c:v>
                </c:pt>
                <c:pt idx="180">
                  <c:v>193.54499999999999</c:v>
                </c:pt>
                <c:pt idx="181">
                  <c:v>197.17499999999998</c:v>
                </c:pt>
                <c:pt idx="182">
                  <c:v>201.09</c:v>
                </c:pt>
                <c:pt idx="183">
                  <c:v>192.255</c:v>
                </c:pt>
                <c:pt idx="184">
                  <c:v>135.79</c:v>
                </c:pt>
                <c:pt idx="185">
                  <c:v>3.94</c:v>
                </c:pt>
                <c:pt idx="186">
                  <c:v>3.9449999999999998</c:v>
                </c:pt>
                <c:pt idx="187">
                  <c:v>3.9249999999999998</c:v>
                </c:pt>
                <c:pt idx="188">
                  <c:v>120.19</c:v>
                </c:pt>
                <c:pt idx="189">
                  <c:v>200.6</c:v>
                </c:pt>
                <c:pt idx="190">
                  <c:v>198.20499999999998</c:v>
                </c:pt>
                <c:pt idx="191">
                  <c:v>195.85500000000027</c:v>
                </c:pt>
                <c:pt idx="192">
                  <c:v>194.01499999999999</c:v>
                </c:pt>
                <c:pt idx="193">
                  <c:v>192.49</c:v>
                </c:pt>
                <c:pt idx="194">
                  <c:v>181.905</c:v>
                </c:pt>
                <c:pt idx="195">
                  <c:v>3.8899999999999997</c:v>
                </c:pt>
                <c:pt idx="196">
                  <c:v>3.9149999999999987</c:v>
                </c:pt>
                <c:pt idx="197">
                  <c:v>19.904999999999987</c:v>
                </c:pt>
                <c:pt idx="198">
                  <c:v>208.45500000000001</c:v>
                </c:pt>
                <c:pt idx="199">
                  <c:v>203.98500000000001</c:v>
                </c:pt>
                <c:pt idx="200">
                  <c:v>201.26999999999998</c:v>
                </c:pt>
                <c:pt idx="201">
                  <c:v>198.845</c:v>
                </c:pt>
                <c:pt idx="202">
                  <c:v>195.92000000000004</c:v>
                </c:pt>
                <c:pt idx="203">
                  <c:v>193.29499999999999</c:v>
                </c:pt>
                <c:pt idx="204">
                  <c:v>191.755</c:v>
                </c:pt>
                <c:pt idx="205">
                  <c:v>194.97499999999999</c:v>
                </c:pt>
                <c:pt idx="206">
                  <c:v>194.79499999999999</c:v>
                </c:pt>
                <c:pt idx="207">
                  <c:v>190.87</c:v>
                </c:pt>
                <c:pt idx="208">
                  <c:v>190.19</c:v>
                </c:pt>
                <c:pt idx="209">
                  <c:v>189.1</c:v>
                </c:pt>
                <c:pt idx="210">
                  <c:v>151.33500000000001</c:v>
                </c:pt>
                <c:pt idx="211">
                  <c:v>11.84</c:v>
                </c:pt>
                <c:pt idx="212">
                  <c:v>3.8149999999999977</c:v>
                </c:pt>
                <c:pt idx="213">
                  <c:v>3.8299999999999987</c:v>
                </c:pt>
                <c:pt idx="214">
                  <c:v>3.8499999999999988</c:v>
                </c:pt>
                <c:pt idx="215">
                  <c:v>192.56</c:v>
                </c:pt>
                <c:pt idx="216">
                  <c:v>196.95000000000007</c:v>
                </c:pt>
                <c:pt idx="217">
                  <c:v>194.59</c:v>
                </c:pt>
                <c:pt idx="218">
                  <c:v>198.76499999999999</c:v>
                </c:pt>
                <c:pt idx="219">
                  <c:v>192.33500000000001</c:v>
                </c:pt>
                <c:pt idx="220">
                  <c:v>190.935</c:v>
                </c:pt>
                <c:pt idx="221">
                  <c:v>190.01499999999999</c:v>
                </c:pt>
                <c:pt idx="222">
                  <c:v>189.155</c:v>
                </c:pt>
                <c:pt idx="223">
                  <c:v>188.13</c:v>
                </c:pt>
                <c:pt idx="224">
                  <c:v>13.12</c:v>
                </c:pt>
                <c:pt idx="225">
                  <c:v>3.98</c:v>
                </c:pt>
                <c:pt idx="226">
                  <c:v>3.9849999999999999</c:v>
                </c:pt>
                <c:pt idx="227">
                  <c:v>3.92</c:v>
                </c:pt>
                <c:pt idx="228">
                  <c:v>13.98</c:v>
                </c:pt>
                <c:pt idx="229">
                  <c:v>201.92500000000001</c:v>
                </c:pt>
                <c:pt idx="230">
                  <c:v>196.57</c:v>
                </c:pt>
                <c:pt idx="231">
                  <c:v>194.155</c:v>
                </c:pt>
                <c:pt idx="232">
                  <c:v>192.13</c:v>
                </c:pt>
                <c:pt idx="233">
                  <c:v>190.42500000000001</c:v>
                </c:pt>
                <c:pt idx="234">
                  <c:v>194.44</c:v>
                </c:pt>
                <c:pt idx="235">
                  <c:v>189.58</c:v>
                </c:pt>
                <c:pt idx="236">
                  <c:v>164.36500000000001</c:v>
                </c:pt>
                <c:pt idx="237">
                  <c:v>3.9</c:v>
                </c:pt>
                <c:pt idx="238">
                  <c:v>17.89</c:v>
                </c:pt>
                <c:pt idx="239">
                  <c:v>7.9649999999999945</c:v>
                </c:pt>
                <c:pt idx="240">
                  <c:v>192.44</c:v>
                </c:pt>
                <c:pt idx="241">
                  <c:v>197.81</c:v>
                </c:pt>
                <c:pt idx="242">
                  <c:v>198.91</c:v>
                </c:pt>
                <c:pt idx="243">
                  <c:v>193.20499999999998</c:v>
                </c:pt>
                <c:pt idx="244">
                  <c:v>190.89000000000001</c:v>
                </c:pt>
                <c:pt idx="245">
                  <c:v>189.07</c:v>
                </c:pt>
                <c:pt idx="246">
                  <c:v>187.905</c:v>
                </c:pt>
                <c:pt idx="247">
                  <c:v>150.91</c:v>
                </c:pt>
                <c:pt idx="248">
                  <c:v>3.9649999999999999</c:v>
                </c:pt>
                <c:pt idx="249">
                  <c:v>3.8749999999999987</c:v>
                </c:pt>
                <c:pt idx="250">
                  <c:v>3.8949999999999987</c:v>
                </c:pt>
                <c:pt idx="251">
                  <c:v>4.0649999999999853</c:v>
                </c:pt>
                <c:pt idx="252">
                  <c:v>4.0249999999999853</c:v>
                </c:pt>
                <c:pt idx="253">
                  <c:v>201.3</c:v>
                </c:pt>
                <c:pt idx="254">
                  <c:v>195.77499999999998</c:v>
                </c:pt>
                <c:pt idx="255">
                  <c:v>193.96</c:v>
                </c:pt>
                <c:pt idx="256">
                  <c:v>192.285</c:v>
                </c:pt>
                <c:pt idx="257">
                  <c:v>190.54</c:v>
                </c:pt>
                <c:pt idx="258">
                  <c:v>199.785</c:v>
                </c:pt>
                <c:pt idx="259">
                  <c:v>188.84</c:v>
                </c:pt>
                <c:pt idx="260">
                  <c:v>188.655</c:v>
                </c:pt>
                <c:pt idx="261">
                  <c:v>31.56</c:v>
                </c:pt>
                <c:pt idx="262">
                  <c:v>3.9349999999999987</c:v>
                </c:pt>
                <c:pt idx="263">
                  <c:v>3.8849999999999998</c:v>
                </c:pt>
                <c:pt idx="264">
                  <c:v>3.8649999999999998</c:v>
                </c:pt>
                <c:pt idx="265">
                  <c:v>55.91</c:v>
                </c:pt>
                <c:pt idx="266">
                  <c:v>197.51499999999999</c:v>
                </c:pt>
                <c:pt idx="267">
                  <c:v>196.13</c:v>
                </c:pt>
                <c:pt idx="268">
                  <c:v>200.39000000000001</c:v>
                </c:pt>
                <c:pt idx="269">
                  <c:v>193.92000000000004</c:v>
                </c:pt>
                <c:pt idx="270">
                  <c:v>191.495</c:v>
                </c:pt>
                <c:pt idx="271">
                  <c:v>190.505</c:v>
                </c:pt>
                <c:pt idx="272">
                  <c:v>189.82000000000045</c:v>
                </c:pt>
                <c:pt idx="273">
                  <c:v>189.1</c:v>
                </c:pt>
                <c:pt idx="274">
                  <c:v>225.09</c:v>
                </c:pt>
                <c:pt idx="275">
                  <c:v>191.09</c:v>
                </c:pt>
                <c:pt idx="276">
                  <c:v>190.79</c:v>
                </c:pt>
                <c:pt idx="277">
                  <c:v>190.16</c:v>
                </c:pt>
                <c:pt idx="278">
                  <c:v>96.705000000000013</c:v>
                </c:pt>
                <c:pt idx="279">
                  <c:v>4.03</c:v>
                </c:pt>
                <c:pt idx="280">
                  <c:v>4</c:v>
                </c:pt>
                <c:pt idx="281">
                  <c:v>4.01</c:v>
                </c:pt>
                <c:pt idx="282">
                  <c:v>4.0249999999999853</c:v>
                </c:pt>
                <c:pt idx="283">
                  <c:v>193.45500000000001</c:v>
                </c:pt>
                <c:pt idx="284">
                  <c:v>197.69</c:v>
                </c:pt>
                <c:pt idx="285">
                  <c:v>214.95000000000007</c:v>
                </c:pt>
                <c:pt idx="286">
                  <c:v>195.465</c:v>
                </c:pt>
                <c:pt idx="287">
                  <c:v>193.74499999999998</c:v>
                </c:pt>
                <c:pt idx="288">
                  <c:v>191.58</c:v>
                </c:pt>
              </c:numCache>
            </c:numRef>
          </c:val>
        </c:ser>
        <c:ser>
          <c:idx val="1"/>
          <c:order val="1"/>
          <c:tx>
            <c:strRef>
              <c:f>Sheet1!$C$1</c:f>
              <c:strCache>
                <c:ptCount val="1"/>
                <c:pt idx="0">
                  <c:v>2006 Refrigerator (W)</c:v>
                </c:pt>
              </c:strCache>
            </c:strRef>
          </c:tx>
          <c:spPr>
            <a:ln>
              <a:solidFill>
                <a:srgbClr val="92D050">
                  <a:lumMod val="50000"/>
                </a:srgbClr>
              </a:solidFill>
            </a:ln>
            <a:effectLst>
              <a:outerShdw blurRad="40000" dist="23000" dir="5400000" rotWithShape="0">
                <a:srgbClr val="000000">
                  <a:alpha val="35000"/>
                </a:srgbClr>
              </a:outerShdw>
            </a:effectLst>
          </c:spPr>
          <c:marker>
            <c:symbol val="none"/>
          </c:marker>
          <c:cat>
            <c:numRef>
              <c:f>Sheet1!$A$2:$A$290</c:f>
              <c:numCache>
                <c:formatCode>General</c:formatCode>
                <c:ptCount val="289"/>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105</c:v>
                </c:pt>
                <c:pt idx="22">
                  <c:v>110</c:v>
                </c:pt>
                <c:pt idx="23">
                  <c:v>115</c:v>
                </c:pt>
                <c:pt idx="24">
                  <c:v>120</c:v>
                </c:pt>
                <c:pt idx="25">
                  <c:v>125</c:v>
                </c:pt>
                <c:pt idx="26">
                  <c:v>130</c:v>
                </c:pt>
                <c:pt idx="27">
                  <c:v>135</c:v>
                </c:pt>
                <c:pt idx="28">
                  <c:v>140</c:v>
                </c:pt>
                <c:pt idx="29">
                  <c:v>145</c:v>
                </c:pt>
                <c:pt idx="30">
                  <c:v>150</c:v>
                </c:pt>
                <c:pt idx="31">
                  <c:v>155</c:v>
                </c:pt>
                <c:pt idx="32">
                  <c:v>160</c:v>
                </c:pt>
                <c:pt idx="33">
                  <c:v>165</c:v>
                </c:pt>
                <c:pt idx="34">
                  <c:v>170</c:v>
                </c:pt>
                <c:pt idx="35">
                  <c:v>175</c:v>
                </c:pt>
                <c:pt idx="36">
                  <c:v>180</c:v>
                </c:pt>
                <c:pt idx="37">
                  <c:v>185</c:v>
                </c:pt>
                <c:pt idx="38">
                  <c:v>190</c:v>
                </c:pt>
                <c:pt idx="39">
                  <c:v>195</c:v>
                </c:pt>
                <c:pt idx="40">
                  <c:v>200</c:v>
                </c:pt>
                <c:pt idx="41">
                  <c:v>205</c:v>
                </c:pt>
                <c:pt idx="42">
                  <c:v>210</c:v>
                </c:pt>
                <c:pt idx="43">
                  <c:v>215</c:v>
                </c:pt>
                <c:pt idx="44">
                  <c:v>220</c:v>
                </c:pt>
                <c:pt idx="45">
                  <c:v>225</c:v>
                </c:pt>
                <c:pt idx="46">
                  <c:v>230</c:v>
                </c:pt>
                <c:pt idx="47">
                  <c:v>235</c:v>
                </c:pt>
                <c:pt idx="48">
                  <c:v>240</c:v>
                </c:pt>
                <c:pt idx="49">
                  <c:v>245</c:v>
                </c:pt>
                <c:pt idx="50">
                  <c:v>250</c:v>
                </c:pt>
                <c:pt idx="51">
                  <c:v>255</c:v>
                </c:pt>
                <c:pt idx="52">
                  <c:v>260</c:v>
                </c:pt>
                <c:pt idx="53">
                  <c:v>265</c:v>
                </c:pt>
                <c:pt idx="54">
                  <c:v>270</c:v>
                </c:pt>
                <c:pt idx="55">
                  <c:v>275</c:v>
                </c:pt>
                <c:pt idx="56">
                  <c:v>280</c:v>
                </c:pt>
                <c:pt idx="57">
                  <c:v>285</c:v>
                </c:pt>
                <c:pt idx="58">
                  <c:v>290</c:v>
                </c:pt>
                <c:pt idx="59">
                  <c:v>295</c:v>
                </c:pt>
                <c:pt idx="60">
                  <c:v>300</c:v>
                </c:pt>
                <c:pt idx="61">
                  <c:v>305</c:v>
                </c:pt>
                <c:pt idx="62">
                  <c:v>310</c:v>
                </c:pt>
                <c:pt idx="63">
                  <c:v>315</c:v>
                </c:pt>
                <c:pt idx="64">
                  <c:v>320</c:v>
                </c:pt>
                <c:pt idx="65">
                  <c:v>325</c:v>
                </c:pt>
                <c:pt idx="66">
                  <c:v>330</c:v>
                </c:pt>
                <c:pt idx="67">
                  <c:v>335</c:v>
                </c:pt>
                <c:pt idx="68">
                  <c:v>340</c:v>
                </c:pt>
                <c:pt idx="69">
                  <c:v>345</c:v>
                </c:pt>
                <c:pt idx="70">
                  <c:v>350</c:v>
                </c:pt>
                <c:pt idx="71">
                  <c:v>355</c:v>
                </c:pt>
                <c:pt idx="72">
                  <c:v>360</c:v>
                </c:pt>
                <c:pt idx="73">
                  <c:v>365</c:v>
                </c:pt>
                <c:pt idx="74">
                  <c:v>370</c:v>
                </c:pt>
                <c:pt idx="75">
                  <c:v>375</c:v>
                </c:pt>
                <c:pt idx="76">
                  <c:v>380</c:v>
                </c:pt>
                <c:pt idx="77">
                  <c:v>385</c:v>
                </c:pt>
                <c:pt idx="78">
                  <c:v>390</c:v>
                </c:pt>
                <c:pt idx="79">
                  <c:v>395</c:v>
                </c:pt>
                <c:pt idx="80">
                  <c:v>400</c:v>
                </c:pt>
                <c:pt idx="81">
                  <c:v>405</c:v>
                </c:pt>
                <c:pt idx="82">
                  <c:v>410</c:v>
                </c:pt>
                <c:pt idx="83">
                  <c:v>415</c:v>
                </c:pt>
                <c:pt idx="84">
                  <c:v>420</c:v>
                </c:pt>
                <c:pt idx="85">
                  <c:v>425</c:v>
                </c:pt>
                <c:pt idx="86">
                  <c:v>430</c:v>
                </c:pt>
                <c:pt idx="87">
                  <c:v>435</c:v>
                </c:pt>
                <c:pt idx="88">
                  <c:v>440</c:v>
                </c:pt>
                <c:pt idx="89">
                  <c:v>445</c:v>
                </c:pt>
                <c:pt idx="90">
                  <c:v>450</c:v>
                </c:pt>
                <c:pt idx="91">
                  <c:v>455</c:v>
                </c:pt>
                <c:pt idx="92">
                  <c:v>460</c:v>
                </c:pt>
                <c:pt idx="93">
                  <c:v>465</c:v>
                </c:pt>
                <c:pt idx="94">
                  <c:v>470</c:v>
                </c:pt>
                <c:pt idx="95">
                  <c:v>475</c:v>
                </c:pt>
                <c:pt idx="96">
                  <c:v>480</c:v>
                </c:pt>
                <c:pt idx="97">
                  <c:v>485</c:v>
                </c:pt>
                <c:pt idx="98">
                  <c:v>490</c:v>
                </c:pt>
                <c:pt idx="99">
                  <c:v>495</c:v>
                </c:pt>
                <c:pt idx="100">
                  <c:v>500</c:v>
                </c:pt>
                <c:pt idx="101">
                  <c:v>505</c:v>
                </c:pt>
                <c:pt idx="102">
                  <c:v>510</c:v>
                </c:pt>
                <c:pt idx="103">
                  <c:v>515</c:v>
                </c:pt>
                <c:pt idx="104">
                  <c:v>520</c:v>
                </c:pt>
                <c:pt idx="105">
                  <c:v>525</c:v>
                </c:pt>
                <c:pt idx="106">
                  <c:v>530</c:v>
                </c:pt>
                <c:pt idx="107">
                  <c:v>535</c:v>
                </c:pt>
                <c:pt idx="108">
                  <c:v>540</c:v>
                </c:pt>
                <c:pt idx="109">
                  <c:v>545</c:v>
                </c:pt>
                <c:pt idx="110">
                  <c:v>550</c:v>
                </c:pt>
                <c:pt idx="111">
                  <c:v>555</c:v>
                </c:pt>
                <c:pt idx="112">
                  <c:v>560</c:v>
                </c:pt>
                <c:pt idx="113">
                  <c:v>565</c:v>
                </c:pt>
                <c:pt idx="114">
                  <c:v>570</c:v>
                </c:pt>
                <c:pt idx="115">
                  <c:v>575</c:v>
                </c:pt>
                <c:pt idx="116">
                  <c:v>580</c:v>
                </c:pt>
                <c:pt idx="117">
                  <c:v>585</c:v>
                </c:pt>
                <c:pt idx="118">
                  <c:v>590</c:v>
                </c:pt>
                <c:pt idx="119">
                  <c:v>595</c:v>
                </c:pt>
                <c:pt idx="120">
                  <c:v>600</c:v>
                </c:pt>
                <c:pt idx="121">
                  <c:v>605</c:v>
                </c:pt>
                <c:pt idx="122">
                  <c:v>610</c:v>
                </c:pt>
                <c:pt idx="123">
                  <c:v>615</c:v>
                </c:pt>
                <c:pt idx="124">
                  <c:v>620</c:v>
                </c:pt>
                <c:pt idx="125">
                  <c:v>625</c:v>
                </c:pt>
                <c:pt idx="126">
                  <c:v>630</c:v>
                </c:pt>
                <c:pt idx="127">
                  <c:v>635</c:v>
                </c:pt>
                <c:pt idx="128">
                  <c:v>640</c:v>
                </c:pt>
                <c:pt idx="129">
                  <c:v>645</c:v>
                </c:pt>
                <c:pt idx="130">
                  <c:v>650</c:v>
                </c:pt>
                <c:pt idx="131">
                  <c:v>655</c:v>
                </c:pt>
                <c:pt idx="132">
                  <c:v>660</c:v>
                </c:pt>
                <c:pt idx="133">
                  <c:v>665</c:v>
                </c:pt>
                <c:pt idx="134">
                  <c:v>670</c:v>
                </c:pt>
                <c:pt idx="135">
                  <c:v>675</c:v>
                </c:pt>
                <c:pt idx="136">
                  <c:v>680</c:v>
                </c:pt>
                <c:pt idx="137">
                  <c:v>685</c:v>
                </c:pt>
                <c:pt idx="138">
                  <c:v>690</c:v>
                </c:pt>
                <c:pt idx="139">
                  <c:v>695</c:v>
                </c:pt>
                <c:pt idx="140">
                  <c:v>700</c:v>
                </c:pt>
                <c:pt idx="141">
                  <c:v>705</c:v>
                </c:pt>
                <c:pt idx="142">
                  <c:v>710</c:v>
                </c:pt>
                <c:pt idx="143">
                  <c:v>715</c:v>
                </c:pt>
                <c:pt idx="144">
                  <c:v>720</c:v>
                </c:pt>
                <c:pt idx="145">
                  <c:v>725</c:v>
                </c:pt>
                <c:pt idx="146">
                  <c:v>730</c:v>
                </c:pt>
                <c:pt idx="147">
                  <c:v>735</c:v>
                </c:pt>
                <c:pt idx="148">
                  <c:v>740</c:v>
                </c:pt>
                <c:pt idx="149">
                  <c:v>745</c:v>
                </c:pt>
                <c:pt idx="150">
                  <c:v>750</c:v>
                </c:pt>
                <c:pt idx="151">
                  <c:v>755</c:v>
                </c:pt>
                <c:pt idx="152">
                  <c:v>760</c:v>
                </c:pt>
                <c:pt idx="153">
                  <c:v>765</c:v>
                </c:pt>
                <c:pt idx="154">
                  <c:v>770</c:v>
                </c:pt>
                <c:pt idx="155">
                  <c:v>775</c:v>
                </c:pt>
                <c:pt idx="156">
                  <c:v>780</c:v>
                </c:pt>
                <c:pt idx="157">
                  <c:v>785</c:v>
                </c:pt>
                <c:pt idx="158">
                  <c:v>790</c:v>
                </c:pt>
                <c:pt idx="159">
                  <c:v>795</c:v>
                </c:pt>
                <c:pt idx="160">
                  <c:v>800</c:v>
                </c:pt>
                <c:pt idx="161">
                  <c:v>805</c:v>
                </c:pt>
                <c:pt idx="162">
                  <c:v>810</c:v>
                </c:pt>
                <c:pt idx="163">
                  <c:v>815</c:v>
                </c:pt>
                <c:pt idx="164">
                  <c:v>820</c:v>
                </c:pt>
                <c:pt idx="165">
                  <c:v>825</c:v>
                </c:pt>
                <c:pt idx="166">
                  <c:v>830</c:v>
                </c:pt>
                <c:pt idx="167">
                  <c:v>835</c:v>
                </c:pt>
                <c:pt idx="168">
                  <c:v>840</c:v>
                </c:pt>
                <c:pt idx="169">
                  <c:v>845</c:v>
                </c:pt>
                <c:pt idx="170">
                  <c:v>850</c:v>
                </c:pt>
                <c:pt idx="171">
                  <c:v>855</c:v>
                </c:pt>
                <c:pt idx="172">
                  <c:v>860</c:v>
                </c:pt>
                <c:pt idx="173">
                  <c:v>865</c:v>
                </c:pt>
                <c:pt idx="174">
                  <c:v>870</c:v>
                </c:pt>
                <c:pt idx="175">
                  <c:v>875</c:v>
                </c:pt>
                <c:pt idx="176">
                  <c:v>880</c:v>
                </c:pt>
                <c:pt idx="177">
                  <c:v>885</c:v>
                </c:pt>
                <c:pt idx="178">
                  <c:v>890</c:v>
                </c:pt>
                <c:pt idx="179">
                  <c:v>895</c:v>
                </c:pt>
                <c:pt idx="180">
                  <c:v>900</c:v>
                </c:pt>
                <c:pt idx="181">
                  <c:v>905</c:v>
                </c:pt>
                <c:pt idx="182">
                  <c:v>910</c:v>
                </c:pt>
                <c:pt idx="183">
                  <c:v>915</c:v>
                </c:pt>
                <c:pt idx="184">
                  <c:v>920</c:v>
                </c:pt>
                <c:pt idx="185">
                  <c:v>925</c:v>
                </c:pt>
                <c:pt idx="186">
                  <c:v>930</c:v>
                </c:pt>
                <c:pt idx="187">
                  <c:v>935</c:v>
                </c:pt>
                <c:pt idx="188">
                  <c:v>940</c:v>
                </c:pt>
                <c:pt idx="189">
                  <c:v>945</c:v>
                </c:pt>
                <c:pt idx="190">
                  <c:v>950</c:v>
                </c:pt>
                <c:pt idx="191">
                  <c:v>955</c:v>
                </c:pt>
                <c:pt idx="192">
                  <c:v>960</c:v>
                </c:pt>
                <c:pt idx="193">
                  <c:v>965</c:v>
                </c:pt>
                <c:pt idx="194">
                  <c:v>970</c:v>
                </c:pt>
                <c:pt idx="195">
                  <c:v>975</c:v>
                </c:pt>
                <c:pt idx="196">
                  <c:v>980</c:v>
                </c:pt>
                <c:pt idx="197">
                  <c:v>985</c:v>
                </c:pt>
                <c:pt idx="198">
                  <c:v>990</c:v>
                </c:pt>
                <c:pt idx="199">
                  <c:v>995</c:v>
                </c:pt>
                <c:pt idx="200">
                  <c:v>1000</c:v>
                </c:pt>
                <c:pt idx="201">
                  <c:v>1005</c:v>
                </c:pt>
                <c:pt idx="202">
                  <c:v>1010</c:v>
                </c:pt>
                <c:pt idx="203">
                  <c:v>1015</c:v>
                </c:pt>
                <c:pt idx="204">
                  <c:v>1020</c:v>
                </c:pt>
                <c:pt idx="205">
                  <c:v>1025</c:v>
                </c:pt>
                <c:pt idx="206">
                  <c:v>1030</c:v>
                </c:pt>
                <c:pt idx="207">
                  <c:v>1035</c:v>
                </c:pt>
                <c:pt idx="208">
                  <c:v>1040</c:v>
                </c:pt>
                <c:pt idx="209">
                  <c:v>1045</c:v>
                </c:pt>
                <c:pt idx="210">
                  <c:v>1050</c:v>
                </c:pt>
                <c:pt idx="211">
                  <c:v>1055</c:v>
                </c:pt>
                <c:pt idx="212">
                  <c:v>1060</c:v>
                </c:pt>
                <c:pt idx="213">
                  <c:v>1065</c:v>
                </c:pt>
                <c:pt idx="214">
                  <c:v>1070</c:v>
                </c:pt>
                <c:pt idx="215">
                  <c:v>1075</c:v>
                </c:pt>
                <c:pt idx="216">
                  <c:v>1080</c:v>
                </c:pt>
                <c:pt idx="217">
                  <c:v>1085</c:v>
                </c:pt>
                <c:pt idx="218">
                  <c:v>1090</c:v>
                </c:pt>
                <c:pt idx="219">
                  <c:v>1095</c:v>
                </c:pt>
                <c:pt idx="220">
                  <c:v>1100</c:v>
                </c:pt>
                <c:pt idx="221">
                  <c:v>1105</c:v>
                </c:pt>
                <c:pt idx="222">
                  <c:v>1110</c:v>
                </c:pt>
                <c:pt idx="223">
                  <c:v>1115</c:v>
                </c:pt>
                <c:pt idx="224">
                  <c:v>1120</c:v>
                </c:pt>
                <c:pt idx="225">
                  <c:v>1125</c:v>
                </c:pt>
                <c:pt idx="226">
                  <c:v>1130</c:v>
                </c:pt>
                <c:pt idx="227">
                  <c:v>1135</c:v>
                </c:pt>
                <c:pt idx="228">
                  <c:v>1140</c:v>
                </c:pt>
                <c:pt idx="229">
                  <c:v>1145</c:v>
                </c:pt>
                <c:pt idx="230">
                  <c:v>1150</c:v>
                </c:pt>
                <c:pt idx="231">
                  <c:v>1155</c:v>
                </c:pt>
                <c:pt idx="232">
                  <c:v>1160</c:v>
                </c:pt>
                <c:pt idx="233">
                  <c:v>1165</c:v>
                </c:pt>
                <c:pt idx="234">
                  <c:v>1170</c:v>
                </c:pt>
                <c:pt idx="235">
                  <c:v>1175</c:v>
                </c:pt>
                <c:pt idx="236">
                  <c:v>1180</c:v>
                </c:pt>
                <c:pt idx="237">
                  <c:v>1185</c:v>
                </c:pt>
                <c:pt idx="238">
                  <c:v>1190</c:v>
                </c:pt>
                <c:pt idx="239">
                  <c:v>1195</c:v>
                </c:pt>
                <c:pt idx="240">
                  <c:v>1200</c:v>
                </c:pt>
                <c:pt idx="241">
                  <c:v>1205</c:v>
                </c:pt>
                <c:pt idx="242">
                  <c:v>1210</c:v>
                </c:pt>
                <c:pt idx="243">
                  <c:v>1215</c:v>
                </c:pt>
                <c:pt idx="244">
                  <c:v>1220</c:v>
                </c:pt>
                <c:pt idx="245">
                  <c:v>1225</c:v>
                </c:pt>
                <c:pt idx="246">
                  <c:v>1230</c:v>
                </c:pt>
                <c:pt idx="247">
                  <c:v>1235</c:v>
                </c:pt>
                <c:pt idx="248">
                  <c:v>1240</c:v>
                </c:pt>
                <c:pt idx="249">
                  <c:v>1245</c:v>
                </c:pt>
                <c:pt idx="250">
                  <c:v>1250</c:v>
                </c:pt>
                <c:pt idx="251">
                  <c:v>1255</c:v>
                </c:pt>
                <c:pt idx="252">
                  <c:v>1260</c:v>
                </c:pt>
                <c:pt idx="253">
                  <c:v>1265</c:v>
                </c:pt>
                <c:pt idx="254">
                  <c:v>1270</c:v>
                </c:pt>
                <c:pt idx="255">
                  <c:v>1275</c:v>
                </c:pt>
                <c:pt idx="256">
                  <c:v>1280</c:v>
                </c:pt>
                <c:pt idx="257">
                  <c:v>1285</c:v>
                </c:pt>
                <c:pt idx="258">
                  <c:v>1290</c:v>
                </c:pt>
                <c:pt idx="259">
                  <c:v>1295</c:v>
                </c:pt>
                <c:pt idx="260">
                  <c:v>1300</c:v>
                </c:pt>
                <c:pt idx="261">
                  <c:v>1305</c:v>
                </c:pt>
                <c:pt idx="262">
                  <c:v>1310</c:v>
                </c:pt>
                <c:pt idx="263">
                  <c:v>1315</c:v>
                </c:pt>
                <c:pt idx="264">
                  <c:v>1320</c:v>
                </c:pt>
                <c:pt idx="265">
                  <c:v>1325</c:v>
                </c:pt>
                <c:pt idx="266">
                  <c:v>1330</c:v>
                </c:pt>
                <c:pt idx="267">
                  <c:v>1335</c:v>
                </c:pt>
                <c:pt idx="268">
                  <c:v>1340</c:v>
                </c:pt>
                <c:pt idx="269">
                  <c:v>1345</c:v>
                </c:pt>
                <c:pt idx="270">
                  <c:v>1350</c:v>
                </c:pt>
                <c:pt idx="271">
                  <c:v>1355</c:v>
                </c:pt>
                <c:pt idx="272">
                  <c:v>1360</c:v>
                </c:pt>
                <c:pt idx="273">
                  <c:v>1365</c:v>
                </c:pt>
                <c:pt idx="274">
                  <c:v>1370</c:v>
                </c:pt>
                <c:pt idx="275">
                  <c:v>1375</c:v>
                </c:pt>
                <c:pt idx="276">
                  <c:v>1380</c:v>
                </c:pt>
                <c:pt idx="277">
                  <c:v>1385</c:v>
                </c:pt>
                <c:pt idx="278">
                  <c:v>1390</c:v>
                </c:pt>
                <c:pt idx="279">
                  <c:v>1395</c:v>
                </c:pt>
                <c:pt idx="280">
                  <c:v>1400</c:v>
                </c:pt>
                <c:pt idx="281">
                  <c:v>1405</c:v>
                </c:pt>
                <c:pt idx="282">
                  <c:v>1410</c:v>
                </c:pt>
                <c:pt idx="283">
                  <c:v>1415</c:v>
                </c:pt>
                <c:pt idx="284">
                  <c:v>1420</c:v>
                </c:pt>
                <c:pt idx="285">
                  <c:v>1425</c:v>
                </c:pt>
                <c:pt idx="286">
                  <c:v>1430</c:v>
                </c:pt>
                <c:pt idx="287">
                  <c:v>1435</c:v>
                </c:pt>
                <c:pt idx="288">
                  <c:v>1440</c:v>
                </c:pt>
              </c:numCache>
            </c:numRef>
          </c:cat>
          <c:val>
            <c:numRef>
              <c:f>Sheet1!$C$2:$C$290</c:f>
              <c:numCache>
                <c:formatCode>_(* #,##0_);_(* \(#,##0\);_(* "-"??_);_(@_)</c:formatCode>
                <c:ptCount val="289"/>
                <c:pt idx="0">
                  <c:v>0</c:v>
                </c:pt>
                <c:pt idx="1">
                  <c:v>20.6</c:v>
                </c:pt>
                <c:pt idx="2">
                  <c:v>123.55500000000001</c:v>
                </c:pt>
                <c:pt idx="3">
                  <c:v>112.6</c:v>
                </c:pt>
                <c:pt idx="4">
                  <c:v>0</c:v>
                </c:pt>
                <c:pt idx="5">
                  <c:v>0</c:v>
                </c:pt>
                <c:pt idx="6">
                  <c:v>0</c:v>
                </c:pt>
                <c:pt idx="7">
                  <c:v>65.664999999999992</c:v>
                </c:pt>
                <c:pt idx="8">
                  <c:v>119.63500000000001</c:v>
                </c:pt>
                <c:pt idx="9">
                  <c:v>70.795000000000002</c:v>
                </c:pt>
                <c:pt idx="10">
                  <c:v>0</c:v>
                </c:pt>
                <c:pt idx="11">
                  <c:v>0</c:v>
                </c:pt>
                <c:pt idx="12">
                  <c:v>0</c:v>
                </c:pt>
                <c:pt idx="13">
                  <c:v>101.035</c:v>
                </c:pt>
                <c:pt idx="14">
                  <c:v>118.285</c:v>
                </c:pt>
                <c:pt idx="15">
                  <c:v>29.25</c:v>
                </c:pt>
                <c:pt idx="16">
                  <c:v>0</c:v>
                </c:pt>
                <c:pt idx="17">
                  <c:v>0</c:v>
                </c:pt>
                <c:pt idx="18">
                  <c:v>13.758000000000001</c:v>
                </c:pt>
                <c:pt idx="19">
                  <c:v>123.533</c:v>
                </c:pt>
                <c:pt idx="20">
                  <c:v>117.595</c:v>
                </c:pt>
                <c:pt idx="21">
                  <c:v>0</c:v>
                </c:pt>
                <c:pt idx="22">
                  <c:v>0</c:v>
                </c:pt>
                <c:pt idx="23">
                  <c:v>0</c:v>
                </c:pt>
                <c:pt idx="24">
                  <c:v>53.11</c:v>
                </c:pt>
                <c:pt idx="25">
                  <c:v>119.44000000000023</c:v>
                </c:pt>
                <c:pt idx="26">
                  <c:v>86.82</c:v>
                </c:pt>
                <c:pt idx="27">
                  <c:v>0</c:v>
                </c:pt>
                <c:pt idx="28">
                  <c:v>0</c:v>
                </c:pt>
                <c:pt idx="29">
                  <c:v>0</c:v>
                </c:pt>
                <c:pt idx="30">
                  <c:v>68.143000000000001</c:v>
                </c:pt>
                <c:pt idx="31">
                  <c:v>118.985</c:v>
                </c:pt>
                <c:pt idx="32">
                  <c:v>67.846999999999994</c:v>
                </c:pt>
                <c:pt idx="33">
                  <c:v>0</c:v>
                </c:pt>
                <c:pt idx="34">
                  <c:v>0</c:v>
                </c:pt>
                <c:pt idx="35">
                  <c:v>0</c:v>
                </c:pt>
                <c:pt idx="36">
                  <c:v>112.24000000000002</c:v>
                </c:pt>
                <c:pt idx="37">
                  <c:v>118.39</c:v>
                </c:pt>
                <c:pt idx="38">
                  <c:v>41</c:v>
                </c:pt>
                <c:pt idx="39">
                  <c:v>0</c:v>
                </c:pt>
                <c:pt idx="40">
                  <c:v>0</c:v>
                </c:pt>
                <c:pt idx="41">
                  <c:v>0</c:v>
                </c:pt>
                <c:pt idx="42">
                  <c:v>107.01</c:v>
                </c:pt>
                <c:pt idx="43">
                  <c:v>118.09</c:v>
                </c:pt>
                <c:pt idx="44">
                  <c:v>29.215</c:v>
                </c:pt>
                <c:pt idx="45">
                  <c:v>0</c:v>
                </c:pt>
                <c:pt idx="46">
                  <c:v>0</c:v>
                </c:pt>
                <c:pt idx="47">
                  <c:v>0</c:v>
                </c:pt>
                <c:pt idx="48">
                  <c:v>112.84699999999999</c:v>
                </c:pt>
                <c:pt idx="49">
                  <c:v>118.005</c:v>
                </c:pt>
                <c:pt idx="50">
                  <c:v>17.504999999999999</c:v>
                </c:pt>
                <c:pt idx="51">
                  <c:v>0</c:v>
                </c:pt>
                <c:pt idx="52">
                  <c:v>0</c:v>
                </c:pt>
                <c:pt idx="53">
                  <c:v>0</c:v>
                </c:pt>
                <c:pt idx="54">
                  <c:v>124.77500000000001</c:v>
                </c:pt>
                <c:pt idx="55">
                  <c:v>117.785</c:v>
                </c:pt>
                <c:pt idx="56">
                  <c:v>6.1679999999999815</c:v>
                </c:pt>
                <c:pt idx="57">
                  <c:v>0</c:v>
                </c:pt>
                <c:pt idx="58">
                  <c:v>0</c:v>
                </c:pt>
                <c:pt idx="59">
                  <c:v>6.95</c:v>
                </c:pt>
                <c:pt idx="60">
                  <c:v>124.145</c:v>
                </c:pt>
                <c:pt idx="61">
                  <c:v>117.52500000000001</c:v>
                </c:pt>
                <c:pt idx="62">
                  <c:v>2.4149999999999987</c:v>
                </c:pt>
                <c:pt idx="63">
                  <c:v>0</c:v>
                </c:pt>
                <c:pt idx="64">
                  <c:v>0</c:v>
                </c:pt>
                <c:pt idx="65">
                  <c:v>6.54</c:v>
                </c:pt>
                <c:pt idx="66">
                  <c:v>124.69499999999999</c:v>
                </c:pt>
                <c:pt idx="67">
                  <c:v>117.774</c:v>
                </c:pt>
                <c:pt idx="68">
                  <c:v>5.633</c:v>
                </c:pt>
                <c:pt idx="69">
                  <c:v>0</c:v>
                </c:pt>
                <c:pt idx="70">
                  <c:v>0</c:v>
                </c:pt>
                <c:pt idx="71">
                  <c:v>0</c:v>
                </c:pt>
                <c:pt idx="72">
                  <c:v>125.095</c:v>
                </c:pt>
                <c:pt idx="73">
                  <c:v>117.57</c:v>
                </c:pt>
                <c:pt idx="74">
                  <c:v>5.83</c:v>
                </c:pt>
                <c:pt idx="75">
                  <c:v>0</c:v>
                </c:pt>
                <c:pt idx="76">
                  <c:v>0</c:v>
                </c:pt>
                <c:pt idx="77">
                  <c:v>0</c:v>
                </c:pt>
                <c:pt idx="78">
                  <c:v>112.953</c:v>
                </c:pt>
                <c:pt idx="79">
                  <c:v>118.148</c:v>
                </c:pt>
                <c:pt idx="80">
                  <c:v>17.504999999999999</c:v>
                </c:pt>
                <c:pt idx="81">
                  <c:v>0</c:v>
                </c:pt>
                <c:pt idx="82">
                  <c:v>0</c:v>
                </c:pt>
                <c:pt idx="83">
                  <c:v>0</c:v>
                </c:pt>
                <c:pt idx="84">
                  <c:v>117.77500000000001</c:v>
                </c:pt>
                <c:pt idx="85">
                  <c:v>117.965</c:v>
                </c:pt>
                <c:pt idx="86">
                  <c:v>30.605</c:v>
                </c:pt>
                <c:pt idx="87">
                  <c:v>0</c:v>
                </c:pt>
                <c:pt idx="88">
                  <c:v>0</c:v>
                </c:pt>
                <c:pt idx="89">
                  <c:v>0</c:v>
                </c:pt>
                <c:pt idx="90">
                  <c:v>93.679999999999978</c:v>
                </c:pt>
                <c:pt idx="91">
                  <c:v>118.435</c:v>
                </c:pt>
                <c:pt idx="92">
                  <c:v>58.414999999999999</c:v>
                </c:pt>
                <c:pt idx="93">
                  <c:v>0</c:v>
                </c:pt>
                <c:pt idx="94">
                  <c:v>0</c:v>
                </c:pt>
                <c:pt idx="95">
                  <c:v>0</c:v>
                </c:pt>
                <c:pt idx="96">
                  <c:v>47.01</c:v>
                </c:pt>
                <c:pt idx="97">
                  <c:v>119.542</c:v>
                </c:pt>
                <c:pt idx="98">
                  <c:v>83.757000000000005</c:v>
                </c:pt>
                <c:pt idx="99">
                  <c:v>0</c:v>
                </c:pt>
                <c:pt idx="100">
                  <c:v>0</c:v>
                </c:pt>
                <c:pt idx="101">
                  <c:v>0</c:v>
                </c:pt>
                <c:pt idx="102">
                  <c:v>20.774999999999999</c:v>
                </c:pt>
                <c:pt idx="103">
                  <c:v>122.13500000000001</c:v>
                </c:pt>
                <c:pt idx="104">
                  <c:v>105.73</c:v>
                </c:pt>
                <c:pt idx="105">
                  <c:v>0</c:v>
                </c:pt>
                <c:pt idx="106">
                  <c:v>0</c:v>
                </c:pt>
                <c:pt idx="107">
                  <c:v>0</c:v>
                </c:pt>
                <c:pt idx="108">
                  <c:v>0</c:v>
                </c:pt>
                <c:pt idx="109">
                  <c:v>113.16</c:v>
                </c:pt>
                <c:pt idx="110">
                  <c:v>117.815</c:v>
                </c:pt>
                <c:pt idx="111">
                  <c:v>17.510000000000005</c:v>
                </c:pt>
                <c:pt idx="112">
                  <c:v>0</c:v>
                </c:pt>
                <c:pt idx="113">
                  <c:v>0</c:v>
                </c:pt>
                <c:pt idx="114">
                  <c:v>0</c:v>
                </c:pt>
                <c:pt idx="115">
                  <c:v>94.9</c:v>
                </c:pt>
                <c:pt idx="116">
                  <c:v>118.33199999999999</c:v>
                </c:pt>
                <c:pt idx="117">
                  <c:v>38.89</c:v>
                </c:pt>
                <c:pt idx="118">
                  <c:v>0</c:v>
                </c:pt>
                <c:pt idx="119">
                  <c:v>23.254999999999999</c:v>
                </c:pt>
                <c:pt idx="120">
                  <c:v>127.83</c:v>
                </c:pt>
                <c:pt idx="121">
                  <c:v>121.99000000000002</c:v>
                </c:pt>
                <c:pt idx="122">
                  <c:v>376.4</c:v>
                </c:pt>
                <c:pt idx="123">
                  <c:v>423.94499999999999</c:v>
                </c:pt>
                <c:pt idx="124">
                  <c:v>154.863</c:v>
                </c:pt>
                <c:pt idx="125">
                  <c:v>0</c:v>
                </c:pt>
                <c:pt idx="126">
                  <c:v>0</c:v>
                </c:pt>
                <c:pt idx="127">
                  <c:v>25.132000000000001</c:v>
                </c:pt>
                <c:pt idx="128">
                  <c:v>158.624</c:v>
                </c:pt>
                <c:pt idx="129">
                  <c:v>144.53</c:v>
                </c:pt>
                <c:pt idx="130">
                  <c:v>137.22</c:v>
                </c:pt>
                <c:pt idx="131">
                  <c:v>132.23499999999999</c:v>
                </c:pt>
                <c:pt idx="132">
                  <c:v>128.72999999999999</c:v>
                </c:pt>
                <c:pt idx="133">
                  <c:v>126.11999999999999</c:v>
                </c:pt>
                <c:pt idx="134">
                  <c:v>124.07499999999999</c:v>
                </c:pt>
                <c:pt idx="135">
                  <c:v>45.1</c:v>
                </c:pt>
                <c:pt idx="136">
                  <c:v>0</c:v>
                </c:pt>
                <c:pt idx="137">
                  <c:v>0</c:v>
                </c:pt>
                <c:pt idx="138">
                  <c:v>111.642</c:v>
                </c:pt>
                <c:pt idx="139">
                  <c:v>123.986</c:v>
                </c:pt>
                <c:pt idx="140">
                  <c:v>109.065</c:v>
                </c:pt>
                <c:pt idx="141">
                  <c:v>0</c:v>
                </c:pt>
                <c:pt idx="142">
                  <c:v>0</c:v>
                </c:pt>
                <c:pt idx="143">
                  <c:v>13.4</c:v>
                </c:pt>
                <c:pt idx="144">
                  <c:v>127.16999999999999</c:v>
                </c:pt>
                <c:pt idx="145">
                  <c:v>121.06</c:v>
                </c:pt>
                <c:pt idx="146">
                  <c:v>56.563000000000002</c:v>
                </c:pt>
                <c:pt idx="147">
                  <c:v>0</c:v>
                </c:pt>
                <c:pt idx="148">
                  <c:v>0</c:v>
                </c:pt>
                <c:pt idx="149">
                  <c:v>50.284000000000006</c:v>
                </c:pt>
                <c:pt idx="150">
                  <c:v>121.56699999999999</c:v>
                </c:pt>
                <c:pt idx="151">
                  <c:v>119.41500000000002</c:v>
                </c:pt>
                <c:pt idx="152">
                  <c:v>5.9</c:v>
                </c:pt>
                <c:pt idx="153">
                  <c:v>0</c:v>
                </c:pt>
                <c:pt idx="154">
                  <c:v>0</c:v>
                </c:pt>
                <c:pt idx="155">
                  <c:v>90.34</c:v>
                </c:pt>
                <c:pt idx="156">
                  <c:v>120.37499999999999</c:v>
                </c:pt>
                <c:pt idx="157">
                  <c:v>93.705000000000013</c:v>
                </c:pt>
                <c:pt idx="158">
                  <c:v>0</c:v>
                </c:pt>
                <c:pt idx="159">
                  <c:v>50.975000000000001</c:v>
                </c:pt>
                <c:pt idx="160">
                  <c:v>123.01</c:v>
                </c:pt>
                <c:pt idx="161">
                  <c:v>127.495</c:v>
                </c:pt>
                <c:pt idx="162">
                  <c:v>128.16</c:v>
                </c:pt>
                <c:pt idx="163">
                  <c:v>121.97499999999999</c:v>
                </c:pt>
                <c:pt idx="164">
                  <c:v>53.775000000000013</c:v>
                </c:pt>
                <c:pt idx="165">
                  <c:v>0</c:v>
                </c:pt>
                <c:pt idx="166">
                  <c:v>47.42</c:v>
                </c:pt>
                <c:pt idx="167">
                  <c:v>120.37499999999999</c:v>
                </c:pt>
                <c:pt idx="168">
                  <c:v>118.068</c:v>
                </c:pt>
                <c:pt idx="169">
                  <c:v>44.49</c:v>
                </c:pt>
                <c:pt idx="170">
                  <c:v>0</c:v>
                </c:pt>
                <c:pt idx="171">
                  <c:v>0</c:v>
                </c:pt>
                <c:pt idx="172">
                  <c:v>107.215</c:v>
                </c:pt>
                <c:pt idx="173">
                  <c:v>118.425</c:v>
                </c:pt>
                <c:pt idx="174">
                  <c:v>67.940000000000026</c:v>
                </c:pt>
                <c:pt idx="175">
                  <c:v>0</c:v>
                </c:pt>
                <c:pt idx="176">
                  <c:v>0</c:v>
                </c:pt>
                <c:pt idx="177">
                  <c:v>40.700000000000003</c:v>
                </c:pt>
                <c:pt idx="178">
                  <c:v>119.755</c:v>
                </c:pt>
                <c:pt idx="179">
                  <c:v>117.458</c:v>
                </c:pt>
                <c:pt idx="180">
                  <c:v>11.095000000000002</c:v>
                </c:pt>
                <c:pt idx="181">
                  <c:v>0</c:v>
                </c:pt>
                <c:pt idx="182">
                  <c:v>0</c:v>
                </c:pt>
                <c:pt idx="183">
                  <c:v>101.14999999999999</c:v>
                </c:pt>
                <c:pt idx="184">
                  <c:v>118.27</c:v>
                </c:pt>
                <c:pt idx="185">
                  <c:v>70.149999999999991</c:v>
                </c:pt>
                <c:pt idx="186">
                  <c:v>0</c:v>
                </c:pt>
                <c:pt idx="187">
                  <c:v>0</c:v>
                </c:pt>
                <c:pt idx="188">
                  <c:v>20.87</c:v>
                </c:pt>
                <c:pt idx="189">
                  <c:v>121.41000000000012</c:v>
                </c:pt>
                <c:pt idx="190">
                  <c:v>117.62599999999998</c:v>
                </c:pt>
                <c:pt idx="191">
                  <c:v>22.21</c:v>
                </c:pt>
                <c:pt idx="192">
                  <c:v>0</c:v>
                </c:pt>
                <c:pt idx="193">
                  <c:v>0</c:v>
                </c:pt>
                <c:pt idx="194">
                  <c:v>95.07</c:v>
                </c:pt>
                <c:pt idx="195">
                  <c:v>119.265</c:v>
                </c:pt>
                <c:pt idx="196">
                  <c:v>88.27</c:v>
                </c:pt>
                <c:pt idx="197">
                  <c:v>0</c:v>
                </c:pt>
                <c:pt idx="198">
                  <c:v>0</c:v>
                </c:pt>
                <c:pt idx="199">
                  <c:v>0</c:v>
                </c:pt>
                <c:pt idx="200">
                  <c:v>124.785</c:v>
                </c:pt>
                <c:pt idx="201">
                  <c:v>121.76300000000002</c:v>
                </c:pt>
                <c:pt idx="202">
                  <c:v>117.56699999999999</c:v>
                </c:pt>
                <c:pt idx="203">
                  <c:v>0</c:v>
                </c:pt>
                <c:pt idx="204">
                  <c:v>0</c:v>
                </c:pt>
                <c:pt idx="205">
                  <c:v>34.660000000000011</c:v>
                </c:pt>
                <c:pt idx="206">
                  <c:v>122.93</c:v>
                </c:pt>
                <c:pt idx="207">
                  <c:v>119.145</c:v>
                </c:pt>
                <c:pt idx="208">
                  <c:v>11.715</c:v>
                </c:pt>
                <c:pt idx="209">
                  <c:v>0</c:v>
                </c:pt>
                <c:pt idx="210">
                  <c:v>0</c:v>
                </c:pt>
                <c:pt idx="211">
                  <c:v>102.08</c:v>
                </c:pt>
                <c:pt idx="212">
                  <c:v>119.43</c:v>
                </c:pt>
                <c:pt idx="213">
                  <c:v>58.895000000000003</c:v>
                </c:pt>
                <c:pt idx="214">
                  <c:v>0</c:v>
                </c:pt>
                <c:pt idx="215">
                  <c:v>0</c:v>
                </c:pt>
                <c:pt idx="216">
                  <c:v>47.28</c:v>
                </c:pt>
                <c:pt idx="217">
                  <c:v>120.405</c:v>
                </c:pt>
                <c:pt idx="218">
                  <c:v>112.52</c:v>
                </c:pt>
                <c:pt idx="219">
                  <c:v>0</c:v>
                </c:pt>
                <c:pt idx="220">
                  <c:v>0</c:v>
                </c:pt>
                <c:pt idx="221">
                  <c:v>0</c:v>
                </c:pt>
                <c:pt idx="222">
                  <c:v>113.69</c:v>
                </c:pt>
                <c:pt idx="223">
                  <c:v>119.235</c:v>
                </c:pt>
                <c:pt idx="224">
                  <c:v>47.055</c:v>
                </c:pt>
                <c:pt idx="225">
                  <c:v>0</c:v>
                </c:pt>
                <c:pt idx="226">
                  <c:v>0</c:v>
                </c:pt>
                <c:pt idx="227">
                  <c:v>53.775000000000013</c:v>
                </c:pt>
                <c:pt idx="228">
                  <c:v>120.265</c:v>
                </c:pt>
                <c:pt idx="229">
                  <c:v>100.5</c:v>
                </c:pt>
                <c:pt idx="230">
                  <c:v>0</c:v>
                </c:pt>
                <c:pt idx="231">
                  <c:v>0</c:v>
                </c:pt>
                <c:pt idx="232">
                  <c:v>0</c:v>
                </c:pt>
                <c:pt idx="233">
                  <c:v>114.205</c:v>
                </c:pt>
                <c:pt idx="234">
                  <c:v>119.23</c:v>
                </c:pt>
                <c:pt idx="235">
                  <c:v>42.620000000000012</c:v>
                </c:pt>
                <c:pt idx="236">
                  <c:v>0</c:v>
                </c:pt>
                <c:pt idx="237">
                  <c:v>0</c:v>
                </c:pt>
                <c:pt idx="238">
                  <c:v>53.685000000000002</c:v>
                </c:pt>
                <c:pt idx="239">
                  <c:v>120.09</c:v>
                </c:pt>
                <c:pt idx="240">
                  <c:v>100.55500000000001</c:v>
                </c:pt>
                <c:pt idx="241">
                  <c:v>0</c:v>
                </c:pt>
                <c:pt idx="242">
                  <c:v>0</c:v>
                </c:pt>
                <c:pt idx="243">
                  <c:v>0</c:v>
                </c:pt>
                <c:pt idx="244">
                  <c:v>113.81</c:v>
                </c:pt>
                <c:pt idx="245">
                  <c:v>119.315</c:v>
                </c:pt>
                <c:pt idx="246">
                  <c:v>41.21</c:v>
                </c:pt>
                <c:pt idx="247">
                  <c:v>0</c:v>
                </c:pt>
                <c:pt idx="248">
                  <c:v>0</c:v>
                </c:pt>
                <c:pt idx="249">
                  <c:v>68.075000000000003</c:v>
                </c:pt>
                <c:pt idx="250">
                  <c:v>120.11</c:v>
                </c:pt>
                <c:pt idx="251">
                  <c:v>88.7</c:v>
                </c:pt>
                <c:pt idx="252">
                  <c:v>0</c:v>
                </c:pt>
                <c:pt idx="253">
                  <c:v>0</c:v>
                </c:pt>
                <c:pt idx="254">
                  <c:v>5.39</c:v>
                </c:pt>
                <c:pt idx="255">
                  <c:v>126.045</c:v>
                </c:pt>
                <c:pt idx="256">
                  <c:v>119.04</c:v>
                </c:pt>
                <c:pt idx="257">
                  <c:v>26.254999999999999</c:v>
                </c:pt>
                <c:pt idx="258">
                  <c:v>0</c:v>
                </c:pt>
                <c:pt idx="259">
                  <c:v>0</c:v>
                </c:pt>
                <c:pt idx="260">
                  <c:v>71.84</c:v>
                </c:pt>
                <c:pt idx="261">
                  <c:v>119.35499999999999</c:v>
                </c:pt>
                <c:pt idx="262">
                  <c:v>88.51</c:v>
                </c:pt>
                <c:pt idx="263">
                  <c:v>0</c:v>
                </c:pt>
                <c:pt idx="264">
                  <c:v>0</c:v>
                </c:pt>
                <c:pt idx="265">
                  <c:v>0</c:v>
                </c:pt>
                <c:pt idx="266">
                  <c:v>126.49000000000002</c:v>
                </c:pt>
                <c:pt idx="267">
                  <c:v>118.92</c:v>
                </c:pt>
                <c:pt idx="268">
                  <c:v>23.494999999999987</c:v>
                </c:pt>
                <c:pt idx="269">
                  <c:v>0</c:v>
                </c:pt>
                <c:pt idx="270">
                  <c:v>0</c:v>
                </c:pt>
                <c:pt idx="271">
                  <c:v>71.97</c:v>
                </c:pt>
                <c:pt idx="272">
                  <c:v>119.72</c:v>
                </c:pt>
                <c:pt idx="273">
                  <c:v>82.915000000000006</c:v>
                </c:pt>
                <c:pt idx="274">
                  <c:v>0</c:v>
                </c:pt>
                <c:pt idx="275">
                  <c:v>0</c:v>
                </c:pt>
                <c:pt idx="276">
                  <c:v>6.4</c:v>
                </c:pt>
                <c:pt idx="277">
                  <c:v>125.2</c:v>
                </c:pt>
                <c:pt idx="278">
                  <c:v>119.02500000000001</c:v>
                </c:pt>
                <c:pt idx="279">
                  <c:v>23.610000000000031</c:v>
                </c:pt>
                <c:pt idx="280">
                  <c:v>0</c:v>
                </c:pt>
                <c:pt idx="281">
                  <c:v>0</c:v>
                </c:pt>
                <c:pt idx="282">
                  <c:v>71.795000000000002</c:v>
                </c:pt>
                <c:pt idx="283">
                  <c:v>120.11999999999999</c:v>
                </c:pt>
                <c:pt idx="284">
                  <c:v>83.015000000000001</c:v>
                </c:pt>
                <c:pt idx="285">
                  <c:v>0</c:v>
                </c:pt>
                <c:pt idx="286">
                  <c:v>0</c:v>
                </c:pt>
                <c:pt idx="287">
                  <c:v>0</c:v>
                </c:pt>
                <c:pt idx="288">
                  <c:v>126.56</c:v>
                </c:pt>
              </c:numCache>
            </c:numRef>
          </c:val>
        </c:ser>
        <c:marker val="1"/>
        <c:axId val="109524864"/>
        <c:axId val="109531136"/>
      </c:lineChart>
      <c:catAx>
        <c:axId val="109524864"/>
        <c:scaling>
          <c:orientation val="minMax"/>
        </c:scaling>
        <c:axPos val="b"/>
        <c:title>
          <c:tx>
            <c:rich>
              <a:bodyPr/>
              <a:lstStyle/>
              <a:p>
                <a:pPr>
                  <a:defRPr/>
                </a:pPr>
                <a:r>
                  <a:rPr lang="en-US" dirty="0" smtClean="0"/>
                  <a:t>Minutes</a:t>
                </a:r>
                <a:r>
                  <a:rPr lang="en-US" baseline="0" dirty="0" smtClean="0"/>
                  <a:t> </a:t>
                </a:r>
                <a:endParaRPr lang="en-US" dirty="0"/>
              </a:p>
            </c:rich>
          </c:tx>
        </c:title>
        <c:numFmt formatCode="General" sourceLinked="1"/>
        <c:tickLblPos val="nextTo"/>
        <c:crossAx val="109531136"/>
        <c:crosses val="autoZero"/>
        <c:auto val="1"/>
        <c:lblAlgn val="ctr"/>
        <c:lblOffset val="100"/>
        <c:tickMarkSkip val="5"/>
      </c:catAx>
      <c:valAx>
        <c:axId val="109531136"/>
        <c:scaling>
          <c:orientation val="minMax"/>
        </c:scaling>
        <c:axPos val="l"/>
        <c:majorGridlines/>
        <c:title>
          <c:tx>
            <c:rich>
              <a:bodyPr rot="-5400000" vert="horz"/>
              <a:lstStyle/>
              <a:p>
                <a:pPr>
                  <a:defRPr/>
                </a:pPr>
                <a:r>
                  <a:rPr lang="en-US" dirty="0" smtClean="0"/>
                  <a:t>Watts</a:t>
                </a:r>
                <a:endParaRPr lang="en-US" dirty="0"/>
              </a:p>
            </c:rich>
          </c:tx>
        </c:title>
        <c:numFmt formatCode="_(* #,##0_);_(* \(#,##0\);_(* &quot;-&quot;??_);_(@_)" sourceLinked="1"/>
        <c:tickLblPos val="nextTo"/>
        <c:crossAx val="109524864"/>
        <c:crosses val="autoZero"/>
        <c:crossBetween val="between"/>
      </c:valAx>
      <c:spPr>
        <a:ln>
          <a:solidFill>
            <a:srgbClr val="0070C0"/>
          </a:solidFill>
        </a:ln>
      </c:spPr>
    </c:plotArea>
    <c:legend>
      <c:legendPos val="b"/>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841183046563693"/>
          <c:y val="4.2294921468149824E-2"/>
          <c:w val="0.84461286089238841"/>
          <c:h val="0.6552526767487411"/>
        </c:manualLayout>
      </c:layout>
      <c:lineChart>
        <c:grouping val="standard"/>
        <c:ser>
          <c:idx val="5"/>
          <c:order val="0"/>
          <c:tx>
            <c:strRef>
              <c:f>Sheet1!$B$1</c:f>
              <c:strCache>
                <c:ptCount val="1"/>
                <c:pt idx="0">
                  <c:v>ELCAP - ER Annual</c:v>
                </c:pt>
              </c:strCache>
            </c:strRef>
          </c:tx>
          <c:spPr>
            <a:ln w="50800">
              <a:solidFill>
                <a:schemeClr val="accent5">
                  <a:lumMod val="90000"/>
                  <a:lumOff val="10000"/>
                </a:schemeClr>
              </a:solidFill>
            </a:ln>
          </c:spPr>
          <c:marker>
            <c:symbol val="square"/>
            <c:size val="8"/>
            <c:spPr>
              <a:solidFill>
                <a:schemeClr val="accent6">
                  <a:lumMod val="50000"/>
                </a:schemeClr>
              </a:solidFill>
            </c:spPr>
          </c:marker>
          <c:val>
            <c:numRef>
              <c:f>Sheet1!$B$2:$B$25</c:f>
              <c:numCache>
                <c:formatCode>_(* #,##0.00_);_(* \(#,##0.00\);_(* "-"??_);_(@_)</c:formatCode>
                <c:ptCount val="24"/>
                <c:pt idx="0">
                  <c:v>0.93518684307771949</c:v>
                </c:pt>
                <c:pt idx="1">
                  <c:v>0.97259431680082875</c:v>
                </c:pt>
                <c:pt idx="2">
                  <c:v>1.0237834913692934</c:v>
                </c:pt>
                <c:pt idx="3">
                  <c:v>1.0789102947507181</c:v>
                </c:pt>
                <c:pt idx="4">
                  <c:v>1.1340370981321404</c:v>
                </c:pt>
                <c:pt idx="5">
                  <c:v>1.2364154472690698</c:v>
                </c:pt>
                <c:pt idx="6">
                  <c:v>1.437234516729966</c:v>
                </c:pt>
                <c:pt idx="7">
                  <c:v>1.5809579684029693</c:v>
                </c:pt>
                <c:pt idx="8">
                  <c:v>1.5415816802733759</c:v>
                </c:pt>
                <c:pt idx="9">
                  <c:v>1.3801388989420666</c:v>
                </c:pt>
                <c:pt idx="10">
                  <c:v>1.2344466328625898</c:v>
                </c:pt>
                <c:pt idx="11">
                  <c:v>1.1025360676284699</c:v>
                </c:pt>
                <c:pt idx="12">
                  <c:v>1.0159082337433758</c:v>
                </c:pt>
                <c:pt idx="13">
                  <c:v>0.95684380154899551</c:v>
                </c:pt>
                <c:pt idx="14">
                  <c:v>0.91549869901292558</c:v>
                </c:pt>
                <c:pt idx="15">
                  <c:v>0.91746751341940525</c:v>
                </c:pt>
                <c:pt idx="16">
                  <c:v>0.95487498714251462</c:v>
                </c:pt>
                <c:pt idx="17">
                  <c:v>0.99818890408506056</c:v>
                </c:pt>
                <c:pt idx="18">
                  <c:v>1.031658748995212</c:v>
                </c:pt>
                <c:pt idx="19">
                  <c:v>1.0395340066211278</c:v>
                </c:pt>
                <c:pt idx="20">
                  <c:v>1.0533157074664838</c:v>
                </c:pt>
                <c:pt idx="21">
                  <c:v>1.0395340066211278</c:v>
                </c:pt>
                <c:pt idx="22">
                  <c:v>1.00212653289802</c:v>
                </c:pt>
                <c:pt idx="23">
                  <c:v>0.94699972951659817</c:v>
                </c:pt>
              </c:numCache>
            </c:numRef>
          </c:val>
        </c:ser>
        <c:ser>
          <c:idx val="6"/>
          <c:order val="1"/>
          <c:tx>
            <c:strRef>
              <c:f>Sheet1!$C$1</c:f>
              <c:strCache>
                <c:ptCount val="1"/>
                <c:pt idx="0">
                  <c:v>ER w/DHP Supplemental Heating Profile</c:v>
                </c:pt>
              </c:strCache>
            </c:strRef>
          </c:tx>
          <c:spPr>
            <a:ln w="50800">
              <a:solidFill>
                <a:srgbClr val="FF0000"/>
              </a:solidFill>
            </a:ln>
          </c:spPr>
          <c:marker>
            <c:symbol val="diamond"/>
            <c:size val="8"/>
            <c:spPr>
              <a:solidFill>
                <a:srgbClr val="FF0000"/>
              </a:solidFill>
              <a:ln>
                <a:solidFill>
                  <a:srgbClr val="FF0000"/>
                </a:solidFill>
              </a:ln>
            </c:spPr>
          </c:marker>
          <c:val>
            <c:numRef>
              <c:f>Sheet1!$C$2:$C$25</c:f>
              <c:numCache>
                <c:formatCode>_(* #,##0.00_);_(* \(#,##0.00\);_(* "-"??_);_(@_)</c:formatCode>
                <c:ptCount val="24"/>
                <c:pt idx="0">
                  <c:v>0.67857142857143016</c:v>
                </c:pt>
                <c:pt idx="1">
                  <c:v>0.70571428571428552</c:v>
                </c:pt>
                <c:pt idx="2">
                  <c:v>0.74285714285714288</c:v>
                </c:pt>
                <c:pt idx="3">
                  <c:v>0.78285714285714258</c:v>
                </c:pt>
                <c:pt idx="4">
                  <c:v>0.82285714285714251</c:v>
                </c:pt>
                <c:pt idx="5">
                  <c:v>0.89714285714285724</c:v>
                </c:pt>
                <c:pt idx="6">
                  <c:v>1.0428571428571429</c:v>
                </c:pt>
                <c:pt idx="7">
                  <c:v>1.147142857142857</c:v>
                </c:pt>
                <c:pt idx="8">
                  <c:v>1.1185714285714301</c:v>
                </c:pt>
                <c:pt idx="9">
                  <c:v>1.0014285714285713</c:v>
                </c:pt>
                <c:pt idx="10">
                  <c:v>0.89571428571428557</c:v>
                </c:pt>
                <c:pt idx="11">
                  <c:v>0.8</c:v>
                </c:pt>
                <c:pt idx="12">
                  <c:v>0.73714285714285765</c:v>
                </c:pt>
                <c:pt idx="13">
                  <c:v>0.69428571428571462</c:v>
                </c:pt>
                <c:pt idx="14">
                  <c:v>0.66428571428571603</c:v>
                </c:pt>
                <c:pt idx="15">
                  <c:v>0.6657142857142857</c:v>
                </c:pt>
                <c:pt idx="16">
                  <c:v>0.69285714285714251</c:v>
                </c:pt>
                <c:pt idx="17">
                  <c:v>0.72428571428571464</c:v>
                </c:pt>
                <c:pt idx="18">
                  <c:v>0.74857142857143</c:v>
                </c:pt>
                <c:pt idx="19">
                  <c:v>0.75428571428571589</c:v>
                </c:pt>
                <c:pt idx="20">
                  <c:v>0.7642857142857159</c:v>
                </c:pt>
                <c:pt idx="21">
                  <c:v>0.75428571428571589</c:v>
                </c:pt>
                <c:pt idx="22">
                  <c:v>0.72714285714285765</c:v>
                </c:pt>
                <c:pt idx="23">
                  <c:v>0.68714285714285761</c:v>
                </c:pt>
              </c:numCache>
            </c:numRef>
          </c:val>
        </c:ser>
        <c:marker val="1"/>
        <c:axId val="108180608"/>
        <c:axId val="108182912"/>
      </c:lineChart>
      <c:catAx>
        <c:axId val="108180608"/>
        <c:scaling>
          <c:orientation val="minMax"/>
        </c:scaling>
        <c:axPos val="b"/>
        <c:title>
          <c:tx>
            <c:rich>
              <a:bodyPr/>
              <a:lstStyle/>
              <a:p>
                <a:pPr>
                  <a:defRPr/>
                </a:pPr>
                <a:r>
                  <a:rPr lang="en-US" dirty="0" smtClean="0"/>
                  <a:t>Hour Ending</a:t>
                </a:r>
                <a:endParaRPr lang="en-US" dirty="0"/>
              </a:p>
            </c:rich>
          </c:tx>
        </c:title>
        <c:numFmt formatCode="_(* #,##0_);_(* \(#,##0\);_(* &quot;-&quot;??_);_(@_)" sourceLinked="1"/>
        <c:tickLblPos val="nextTo"/>
        <c:txPr>
          <a:bodyPr rot="-5400000" vert="horz"/>
          <a:lstStyle/>
          <a:p>
            <a:pPr>
              <a:defRPr/>
            </a:pPr>
            <a:endParaRPr lang="en-US"/>
          </a:p>
        </c:txPr>
        <c:crossAx val="108182912"/>
        <c:crosses val="autoZero"/>
        <c:auto val="1"/>
        <c:lblAlgn val="ctr"/>
        <c:lblOffset val="100"/>
      </c:catAx>
      <c:valAx>
        <c:axId val="108182912"/>
        <c:scaling>
          <c:orientation val="minMax"/>
        </c:scaling>
        <c:axPos val="l"/>
        <c:majorGridlines/>
        <c:title>
          <c:tx>
            <c:rich>
              <a:bodyPr rot="-5400000" vert="horz"/>
              <a:lstStyle/>
              <a:p>
                <a:pPr>
                  <a:defRPr/>
                </a:pPr>
                <a:r>
                  <a:rPr lang="en-US" dirty="0" smtClean="0"/>
                  <a:t>KW</a:t>
                </a:r>
                <a:endParaRPr lang="en-US" dirty="0"/>
              </a:p>
            </c:rich>
          </c:tx>
        </c:title>
        <c:numFmt formatCode="_(* #,##0.00_);_(* \(#,##0.00\);_(* &quot;-&quot;??_);_(@_)" sourceLinked="1"/>
        <c:tickLblPos val="nextTo"/>
        <c:crossAx val="108180608"/>
        <c:crosses val="autoZero"/>
        <c:crossBetween val="between"/>
      </c:valAx>
    </c:plotArea>
    <c:legend>
      <c:legendPos val="b"/>
      <c:layout>
        <c:manualLayout>
          <c:xMode val="edge"/>
          <c:yMode val="edge"/>
          <c:x val="5.5246913580246922E-2"/>
          <c:y val="0.87563387909844814"/>
          <c:w val="0.90000000000000013"/>
          <c:h val="7.3426446694163233E-2"/>
        </c:manualLayout>
      </c:layou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841183046563699"/>
          <c:y val="4.2294921468149824E-2"/>
          <c:w val="0.84461286089238841"/>
          <c:h val="0.69454498515554408"/>
        </c:manualLayout>
      </c:layout>
      <c:lineChart>
        <c:grouping val="standard"/>
        <c:ser>
          <c:idx val="0"/>
          <c:order val="0"/>
          <c:tx>
            <c:strRef>
              <c:f>Sheet1!$B$1</c:f>
              <c:strCache>
                <c:ptCount val="1"/>
                <c:pt idx="0">
                  <c:v>DHP-Winter Peak Day</c:v>
                </c:pt>
              </c:strCache>
            </c:strRef>
          </c:tx>
          <c:spPr>
            <a:ln w="50800">
              <a:solidFill>
                <a:srgbClr val="00B050"/>
              </a:solidFill>
            </a:ln>
          </c:spPr>
          <c:marker>
            <c:symbol val="diamond"/>
            <c:size val="10"/>
            <c:spPr>
              <a:solidFill>
                <a:srgbClr val="00B050"/>
              </a:solidFill>
              <a:ln>
                <a:solidFill>
                  <a:srgbClr val="00B050"/>
                </a:solidFill>
              </a:ln>
            </c:spPr>
          </c:marker>
          <c:val>
            <c:numRef>
              <c:f>Sheet1!$B$2:$B$25</c:f>
              <c:numCache>
                <c:formatCode>_(* #,##0.00_);_(* \(#,##0.00\);_(* "-"??_);_(@_)</c:formatCode>
                <c:ptCount val="24"/>
                <c:pt idx="0">
                  <c:v>2.3418148803710936</c:v>
                </c:pt>
                <c:pt idx="1">
                  <c:v>2.2642487792968748</c:v>
                </c:pt>
                <c:pt idx="2">
                  <c:v>2.3394061889648343</c:v>
                </c:pt>
                <c:pt idx="3">
                  <c:v>2.3546329345703123</c:v>
                </c:pt>
                <c:pt idx="4">
                  <c:v>2.3824586181640535</c:v>
                </c:pt>
                <c:pt idx="5">
                  <c:v>2.4707985839843749</c:v>
                </c:pt>
                <c:pt idx="6">
                  <c:v>2.614220947265625</c:v>
                </c:pt>
                <c:pt idx="7">
                  <c:v>2.6136876220703202</c:v>
                </c:pt>
                <c:pt idx="8">
                  <c:v>2.7019225463867262</c:v>
                </c:pt>
                <c:pt idx="9">
                  <c:v>2.7711251220703152</c:v>
                </c:pt>
                <c:pt idx="10">
                  <c:v>2.7187607421875137</c:v>
                </c:pt>
                <c:pt idx="11">
                  <c:v>2.4361597290038972</c:v>
                </c:pt>
                <c:pt idx="12">
                  <c:v>2.1986585693359375</c:v>
                </c:pt>
                <c:pt idx="13">
                  <c:v>2.0040455932617167</c:v>
                </c:pt>
                <c:pt idx="14">
                  <c:v>1.9279291992187499</c:v>
                </c:pt>
                <c:pt idx="15">
                  <c:v>1.8205863647460983</c:v>
                </c:pt>
                <c:pt idx="16">
                  <c:v>1.9177931518554678</c:v>
                </c:pt>
                <c:pt idx="17">
                  <c:v>2.0978455200195238</c:v>
                </c:pt>
                <c:pt idx="18">
                  <c:v>2.1671555786132815</c:v>
                </c:pt>
                <c:pt idx="19">
                  <c:v>2.1268646850585937</c:v>
                </c:pt>
                <c:pt idx="20">
                  <c:v>2.1457416992187426</c:v>
                </c:pt>
                <c:pt idx="21">
                  <c:v>2.0882252197265632</c:v>
                </c:pt>
                <c:pt idx="22">
                  <c:v>2.1121278076171892</c:v>
                </c:pt>
                <c:pt idx="23">
                  <c:v>2.2121956787109402</c:v>
                </c:pt>
              </c:numCache>
            </c:numRef>
          </c:val>
        </c:ser>
        <c:ser>
          <c:idx val="1"/>
          <c:order val="1"/>
          <c:tx>
            <c:strRef>
              <c:f>Sheet1!$C$1</c:f>
              <c:strCache>
                <c:ptCount val="1"/>
                <c:pt idx="0">
                  <c:v>ER-Winter Peak Day</c:v>
                </c:pt>
              </c:strCache>
            </c:strRef>
          </c:tx>
          <c:spPr>
            <a:ln w="50800">
              <a:solidFill>
                <a:srgbClr val="FF0000"/>
              </a:solidFill>
            </a:ln>
          </c:spPr>
          <c:marker>
            <c:symbol val="square"/>
            <c:size val="8"/>
            <c:spPr>
              <a:solidFill>
                <a:srgbClr val="FF0000"/>
              </a:solidFill>
              <a:ln>
                <a:solidFill>
                  <a:srgbClr val="FF0000"/>
                </a:solidFill>
              </a:ln>
            </c:spPr>
          </c:marker>
          <c:val>
            <c:numRef>
              <c:f>Sheet1!$C$2:$C$25</c:f>
              <c:numCache>
                <c:formatCode>_(* #,##0.00_);_(* \(#,##0.00\);_(* "-"??_);_(@_)</c:formatCode>
                <c:ptCount val="24"/>
                <c:pt idx="0">
                  <c:v>4.6306514840395918</c:v>
                </c:pt>
                <c:pt idx="1">
                  <c:v>4.8098135950292011</c:v>
                </c:pt>
                <c:pt idx="2">
                  <c:v>5.0303208085548974</c:v>
                </c:pt>
                <c:pt idx="3">
                  <c:v>5.1819195178538076</c:v>
                </c:pt>
                <c:pt idx="4">
                  <c:v>5.3335182271527097</c:v>
                </c:pt>
                <c:pt idx="5">
                  <c:v>5.5402437398330839</c:v>
                </c:pt>
                <c:pt idx="6">
                  <c:v>5.7607509533587455</c:v>
                </c:pt>
                <c:pt idx="7">
                  <c:v>5.9812581668844524</c:v>
                </c:pt>
                <c:pt idx="8">
                  <c:v>6.1604202778740618</c:v>
                </c:pt>
                <c:pt idx="9">
                  <c:v>5.9950398677298056</c:v>
                </c:pt>
                <c:pt idx="10">
                  <c:v>5.7469692525134004</c:v>
                </c:pt>
                <c:pt idx="11">
                  <c:v>5.2370463212352325</c:v>
                </c:pt>
                <c:pt idx="12">
                  <c:v>4.9200672017920484</c:v>
                </c:pt>
                <c:pt idx="13">
                  <c:v>4.7133416891117124</c:v>
                </c:pt>
                <c:pt idx="14">
                  <c:v>4.6857782874209946</c:v>
                </c:pt>
                <c:pt idx="15">
                  <c:v>4.7133416891117124</c:v>
                </c:pt>
                <c:pt idx="16">
                  <c:v>4.9200672017920484</c:v>
                </c:pt>
                <c:pt idx="17">
                  <c:v>5.1130110136270295</c:v>
                </c:pt>
                <c:pt idx="18">
                  <c:v>5.0992293127816994</c:v>
                </c:pt>
                <c:pt idx="19">
                  <c:v>5.0992293127816994</c:v>
                </c:pt>
                <c:pt idx="20">
                  <c:v>5.0165391077095389</c:v>
                </c:pt>
                <c:pt idx="21">
                  <c:v>4.9476306034827591</c:v>
                </c:pt>
                <c:pt idx="22">
                  <c:v>4.8373769967199065</c:v>
                </c:pt>
                <c:pt idx="23">
                  <c:v>4.7960318941838533</c:v>
                </c:pt>
              </c:numCache>
            </c:numRef>
          </c:val>
        </c:ser>
        <c:marker val="1"/>
        <c:axId val="114180480"/>
        <c:axId val="114182784"/>
      </c:lineChart>
      <c:catAx>
        <c:axId val="114180480"/>
        <c:scaling>
          <c:orientation val="minMax"/>
        </c:scaling>
        <c:axPos val="b"/>
        <c:title>
          <c:tx>
            <c:rich>
              <a:bodyPr/>
              <a:lstStyle/>
              <a:p>
                <a:pPr>
                  <a:defRPr/>
                </a:pPr>
                <a:r>
                  <a:rPr lang="en-US" dirty="0" smtClean="0"/>
                  <a:t>Hour Ending</a:t>
                </a:r>
                <a:endParaRPr lang="en-US" dirty="0"/>
              </a:p>
            </c:rich>
          </c:tx>
        </c:title>
        <c:numFmt formatCode="_(* #,##0_);_(* \(#,##0\);_(* &quot;-&quot;??_);_(@_)" sourceLinked="1"/>
        <c:tickLblPos val="nextTo"/>
        <c:txPr>
          <a:bodyPr rot="-5400000" vert="horz"/>
          <a:lstStyle/>
          <a:p>
            <a:pPr>
              <a:defRPr/>
            </a:pPr>
            <a:endParaRPr lang="en-US"/>
          </a:p>
        </c:txPr>
        <c:crossAx val="114182784"/>
        <c:crosses val="autoZero"/>
        <c:auto val="1"/>
        <c:lblAlgn val="ctr"/>
        <c:lblOffset val="100"/>
      </c:catAx>
      <c:valAx>
        <c:axId val="114182784"/>
        <c:scaling>
          <c:orientation val="minMax"/>
        </c:scaling>
        <c:axPos val="l"/>
        <c:majorGridlines/>
        <c:title>
          <c:tx>
            <c:rich>
              <a:bodyPr rot="-5400000" vert="horz"/>
              <a:lstStyle/>
              <a:p>
                <a:pPr>
                  <a:defRPr/>
                </a:pPr>
                <a:r>
                  <a:rPr lang="en-US" dirty="0" smtClean="0"/>
                  <a:t>KW</a:t>
                </a:r>
                <a:endParaRPr lang="en-US" dirty="0"/>
              </a:p>
            </c:rich>
          </c:tx>
        </c:title>
        <c:numFmt formatCode="_(* #,##0.0_);_(* \(#,##0.0\);_(* &quot;-&quot;?_);_(@_)" sourceLinked="0"/>
        <c:tickLblPos val="nextTo"/>
        <c:crossAx val="114180480"/>
        <c:crosses val="autoZero"/>
        <c:crossBetween val="between"/>
      </c:valAx>
    </c:plotArea>
    <c:legend>
      <c:legendPos val="b"/>
      <c:layout>
        <c:manualLayout>
          <c:xMode val="edge"/>
          <c:yMode val="edge"/>
          <c:x val="0.19567901234567867"/>
          <c:y val="0.91774514865969836"/>
          <c:w val="0.64975004860503771"/>
          <c:h val="7.5833871175939094E-2"/>
        </c:manualLayout>
      </c:layou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841183046563699"/>
          <c:y val="4.2294921468149824E-2"/>
          <c:w val="0.84461286089238841"/>
          <c:h val="0.62350664500270758"/>
        </c:manualLayout>
      </c:layout>
      <c:lineChart>
        <c:grouping val="standard"/>
        <c:ser>
          <c:idx val="1"/>
          <c:order val="0"/>
          <c:tx>
            <c:strRef>
              <c:f>Sheet1!$B$1</c:f>
              <c:strCache>
                <c:ptCount val="1"/>
                <c:pt idx="0">
                  <c:v>DHP_summer_weekday</c:v>
                </c:pt>
              </c:strCache>
            </c:strRef>
          </c:tx>
          <c:spPr>
            <a:ln w="50800">
              <a:solidFill>
                <a:srgbClr val="00B0F0"/>
              </a:solidFill>
            </a:ln>
          </c:spPr>
          <c:marker>
            <c:symbol val="square"/>
            <c:size val="8"/>
            <c:spPr>
              <a:solidFill>
                <a:srgbClr val="00B0F0"/>
              </a:solidFill>
            </c:spPr>
          </c:marker>
          <c:val>
            <c:numRef>
              <c:f>Sheet1!$B$2:$B$25</c:f>
              <c:numCache>
                <c:formatCode>_(* #,##0_);_(* \(#,##0\);_(* "-"??_);_(@_)</c:formatCode>
                <c:ptCount val="24"/>
                <c:pt idx="0">
                  <c:v>55.296798706054929</c:v>
                </c:pt>
                <c:pt idx="1">
                  <c:v>52.488674163818168</c:v>
                </c:pt>
                <c:pt idx="2">
                  <c:v>51.926120758056641</c:v>
                </c:pt>
                <c:pt idx="3">
                  <c:v>51.293846130371215</c:v>
                </c:pt>
                <c:pt idx="4">
                  <c:v>52.227699279785156</c:v>
                </c:pt>
                <c:pt idx="5">
                  <c:v>53.788177490234375</c:v>
                </c:pt>
                <c:pt idx="6">
                  <c:v>57.631576538086009</c:v>
                </c:pt>
                <c:pt idx="7">
                  <c:v>66.000976562499588</c:v>
                </c:pt>
                <c:pt idx="8">
                  <c:v>72.945549011230497</c:v>
                </c:pt>
                <c:pt idx="9">
                  <c:v>80.466033935546875</c:v>
                </c:pt>
                <c:pt idx="10">
                  <c:v>89.860481262207031</c:v>
                </c:pt>
                <c:pt idx="11">
                  <c:v>102.77228546142578</c:v>
                </c:pt>
                <c:pt idx="12">
                  <c:v>115.19167327880859</c:v>
                </c:pt>
                <c:pt idx="13">
                  <c:v>130.86241149902406</c:v>
                </c:pt>
                <c:pt idx="14">
                  <c:v>146.05723571777406</c:v>
                </c:pt>
                <c:pt idx="15">
                  <c:v>164.70875549316338</c:v>
                </c:pt>
                <c:pt idx="16">
                  <c:v>170.08442687988281</c:v>
                </c:pt>
                <c:pt idx="17">
                  <c:v>173.69326782226562</c:v>
                </c:pt>
                <c:pt idx="18">
                  <c:v>167.21025085449219</c:v>
                </c:pt>
                <c:pt idx="19">
                  <c:v>147.00868225097656</c:v>
                </c:pt>
                <c:pt idx="20">
                  <c:v>119.55051422119142</c:v>
                </c:pt>
                <c:pt idx="21">
                  <c:v>93.073928833007571</c:v>
                </c:pt>
                <c:pt idx="22">
                  <c:v>74.720298767089758</c:v>
                </c:pt>
                <c:pt idx="23">
                  <c:v>60.794563293457031</c:v>
                </c:pt>
              </c:numCache>
            </c:numRef>
          </c:val>
        </c:ser>
        <c:ser>
          <c:idx val="2"/>
          <c:order val="1"/>
          <c:tx>
            <c:strRef>
              <c:f>Sheet1!$C$1</c:f>
              <c:strCache>
                <c:ptCount val="1"/>
                <c:pt idx="0">
                  <c:v>ER_summer_weekday</c:v>
                </c:pt>
              </c:strCache>
            </c:strRef>
          </c:tx>
          <c:spPr>
            <a:ln w="50800">
              <a:solidFill>
                <a:srgbClr val="FF0000"/>
              </a:solidFill>
            </a:ln>
          </c:spPr>
          <c:marker>
            <c:symbol val="diamond"/>
            <c:size val="8"/>
            <c:spPr>
              <a:solidFill>
                <a:srgbClr val="FF0000"/>
              </a:solidFill>
            </c:spPr>
          </c:marker>
          <c:val>
            <c:numRef>
              <c:f>Sheet1!$C$2:$C$25</c:f>
              <c:numCache>
                <c:formatCode>_(* #,##0_);_(* \(#,##0\);_(* "-"??_);_(@_)</c:formatCode>
                <c:ptCount val="24"/>
                <c:pt idx="0">
                  <c:v>43.052169799804645</c:v>
                </c:pt>
                <c:pt idx="1">
                  <c:v>44.201110839843864</c:v>
                </c:pt>
                <c:pt idx="2">
                  <c:v>44.68175125122054</c:v>
                </c:pt>
                <c:pt idx="3">
                  <c:v>47.855842590331974</c:v>
                </c:pt>
                <c:pt idx="4">
                  <c:v>59.121776580810547</c:v>
                </c:pt>
                <c:pt idx="5">
                  <c:v>96.365730285644489</c:v>
                </c:pt>
                <c:pt idx="6">
                  <c:v>107.20163726806642</c:v>
                </c:pt>
                <c:pt idx="7">
                  <c:v>79.182006835937358</c:v>
                </c:pt>
                <c:pt idx="8">
                  <c:v>69.549430847167969</c:v>
                </c:pt>
                <c:pt idx="9">
                  <c:v>62.664127349853516</c:v>
                </c:pt>
                <c:pt idx="10">
                  <c:v>55.85887908935532</c:v>
                </c:pt>
                <c:pt idx="11">
                  <c:v>46.395408630371215</c:v>
                </c:pt>
                <c:pt idx="12">
                  <c:v>41.332599639892464</c:v>
                </c:pt>
                <c:pt idx="13">
                  <c:v>35.927120208740234</c:v>
                </c:pt>
                <c:pt idx="14">
                  <c:v>34.305725097656136</c:v>
                </c:pt>
                <c:pt idx="15">
                  <c:v>34.404365539550781</c:v>
                </c:pt>
                <c:pt idx="16">
                  <c:v>31.665094375610352</c:v>
                </c:pt>
                <c:pt idx="17">
                  <c:v>28.780027389526257</c:v>
                </c:pt>
                <c:pt idx="18">
                  <c:v>25.927959442138675</c:v>
                </c:pt>
                <c:pt idx="19">
                  <c:v>32.656982421875</c:v>
                </c:pt>
                <c:pt idx="20">
                  <c:v>31.45806884765625</c:v>
                </c:pt>
                <c:pt idx="21">
                  <c:v>33.875591278076172</c:v>
                </c:pt>
                <c:pt idx="22">
                  <c:v>36.074527740478516</c:v>
                </c:pt>
                <c:pt idx="23">
                  <c:v>35.337493896484375</c:v>
                </c:pt>
              </c:numCache>
            </c:numRef>
          </c:val>
        </c:ser>
        <c:marker val="1"/>
        <c:axId val="109611648"/>
        <c:axId val="109626496"/>
      </c:lineChart>
      <c:catAx>
        <c:axId val="109611648"/>
        <c:scaling>
          <c:orientation val="minMax"/>
        </c:scaling>
        <c:axPos val="b"/>
        <c:title>
          <c:tx>
            <c:rich>
              <a:bodyPr/>
              <a:lstStyle/>
              <a:p>
                <a:pPr>
                  <a:defRPr/>
                </a:pPr>
                <a:r>
                  <a:rPr lang="en-US" dirty="0" smtClean="0"/>
                  <a:t>Hour Ending</a:t>
                </a:r>
                <a:endParaRPr lang="en-US" dirty="0"/>
              </a:p>
            </c:rich>
          </c:tx>
        </c:title>
        <c:numFmt formatCode="_(* #,##0_);_(* \(#,##0\);_(* &quot;-&quot;??_);_(@_)" sourceLinked="1"/>
        <c:tickLblPos val="nextTo"/>
        <c:txPr>
          <a:bodyPr rot="-5400000" vert="horz"/>
          <a:lstStyle/>
          <a:p>
            <a:pPr>
              <a:defRPr/>
            </a:pPr>
            <a:endParaRPr lang="en-US"/>
          </a:p>
        </c:txPr>
        <c:crossAx val="109626496"/>
        <c:crosses val="autoZero"/>
        <c:auto val="1"/>
        <c:lblAlgn val="ctr"/>
        <c:lblOffset val="100"/>
      </c:catAx>
      <c:valAx>
        <c:axId val="109626496"/>
        <c:scaling>
          <c:orientation val="minMax"/>
        </c:scaling>
        <c:axPos val="l"/>
        <c:majorGridlines/>
        <c:title>
          <c:tx>
            <c:rich>
              <a:bodyPr rot="-5400000" vert="horz"/>
              <a:lstStyle/>
              <a:p>
                <a:pPr>
                  <a:defRPr/>
                </a:pPr>
                <a:r>
                  <a:rPr lang="en-US" dirty="0" smtClean="0"/>
                  <a:t>Watts</a:t>
                </a:r>
                <a:endParaRPr lang="en-US" dirty="0"/>
              </a:p>
            </c:rich>
          </c:tx>
        </c:title>
        <c:numFmt formatCode="_(* #,##0_);_(* \(#,##0\);_(* &quot;-&quot;??_);_(@_)" sourceLinked="1"/>
        <c:tickLblPos val="nextTo"/>
        <c:crossAx val="109611648"/>
        <c:crosses val="autoZero"/>
        <c:crossBetween val="between"/>
      </c:valAx>
    </c:plotArea>
    <c:legend>
      <c:legendPos val="b"/>
      <c:layout>
        <c:manualLayout>
          <c:xMode val="edge"/>
          <c:yMode val="edge"/>
          <c:x val="0.23685015290519879"/>
          <c:y val="0.83366658713115349"/>
          <c:w val="0.67808641975308859"/>
          <c:h val="9.7430008748906394E-2"/>
        </c:manualLayout>
      </c:layou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855059784193644"/>
          <c:y val="4.4861391929187512E-2"/>
          <c:w val="0.84178890833090303"/>
          <c:h val="0.79750519392226316"/>
        </c:manualLayout>
      </c:layout>
      <c:lineChart>
        <c:grouping val="standard"/>
        <c:ser>
          <c:idx val="0"/>
          <c:order val="0"/>
          <c:tx>
            <c:strRef>
              <c:f>Sheet1!$B$1</c:f>
              <c:strCache>
                <c:ptCount val="1"/>
                <c:pt idx="0">
                  <c:v>RBSA_winter</c:v>
                </c:pt>
              </c:strCache>
            </c:strRef>
          </c:tx>
          <c:spPr>
            <a:ln w="50800">
              <a:solidFill>
                <a:srgbClr val="0070C0"/>
              </a:solidFill>
            </a:ln>
          </c:spPr>
          <c:marker>
            <c:symbol val="diamond"/>
            <c:size val="10"/>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Sheet1!$B$2:$B$25</c:f>
              <c:numCache>
                <c:formatCode>_(* #,##0.00_);_(* \(#,##0.00\);_(* "-"??_);_(@_)</c:formatCode>
                <c:ptCount val="24"/>
                <c:pt idx="0">
                  <c:v>0.13168679389099291</c:v>
                </c:pt>
                <c:pt idx="1">
                  <c:v>9.4747436007161928E-2</c:v>
                </c:pt>
                <c:pt idx="2">
                  <c:v>7.6671004237135298E-2</c:v>
                </c:pt>
                <c:pt idx="3">
                  <c:v>7.3026504755814889E-2</c:v>
                </c:pt>
                <c:pt idx="4">
                  <c:v>7.8564799433449919E-2</c:v>
                </c:pt>
                <c:pt idx="5">
                  <c:v>9.9566163823406384E-2</c:v>
                </c:pt>
                <c:pt idx="6">
                  <c:v>0.16972367055892942</c:v>
                </c:pt>
                <c:pt idx="7">
                  <c:v>0.22538364132841418</c:v>
                </c:pt>
                <c:pt idx="8">
                  <c:v>0.23251731569131273</c:v>
                </c:pt>
                <c:pt idx="9">
                  <c:v>0.21269080317775421</c:v>
                </c:pt>
                <c:pt idx="10">
                  <c:v>0.20112618869523224</c:v>
                </c:pt>
                <c:pt idx="11">
                  <c:v>0.19351262453814347</c:v>
                </c:pt>
                <c:pt idx="12">
                  <c:v>0.18826136469344357</c:v>
                </c:pt>
                <c:pt idx="13">
                  <c:v>0.18461020991822091</c:v>
                </c:pt>
                <c:pt idx="14">
                  <c:v>0.18822636127909079</c:v>
                </c:pt>
                <c:pt idx="15">
                  <c:v>0.20746347784002708</c:v>
                </c:pt>
                <c:pt idx="16">
                  <c:v>0.25649285504082836</c:v>
                </c:pt>
                <c:pt idx="17">
                  <c:v>0.32291321407556617</c:v>
                </c:pt>
                <c:pt idx="18">
                  <c:v>0.38255181746482964</c:v>
                </c:pt>
                <c:pt idx="19">
                  <c:v>0.41726759645978612</c:v>
                </c:pt>
                <c:pt idx="20">
                  <c:v>0.43225650682171185</c:v>
                </c:pt>
                <c:pt idx="21">
                  <c:v>0.40357563283522918</c:v>
                </c:pt>
                <c:pt idx="22">
                  <c:v>0.31421638958891346</c:v>
                </c:pt>
                <c:pt idx="23">
                  <c:v>0.20829678592006418</c:v>
                </c:pt>
              </c:numCache>
            </c:numRef>
          </c:val>
        </c:ser>
        <c:ser>
          <c:idx val="1"/>
          <c:order val="1"/>
          <c:tx>
            <c:strRef>
              <c:f>Sheet1!$C$1</c:f>
              <c:strCache>
                <c:ptCount val="1"/>
                <c:pt idx="0">
                  <c:v>RBSA_summer</c:v>
                </c:pt>
              </c:strCache>
            </c:strRef>
          </c:tx>
          <c:spPr>
            <a:ln w="50800">
              <a:solidFill>
                <a:schemeClr val="accent1">
                  <a:lumMod val="60000"/>
                  <a:lumOff val="40000"/>
                </a:schemeClr>
              </a:solidFill>
            </a:ln>
          </c:spPr>
          <c:marker>
            <c:symbol val="diamond"/>
            <c:size val="10"/>
            <c:spPr>
              <a:solidFill>
                <a:schemeClr val="accent1">
                  <a:lumMod val="75000"/>
                </a:schemeClr>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Sheet1!$C$2:$C$25</c:f>
              <c:numCache>
                <c:formatCode>_(* #,##0.00_);_(* \(#,##0.00\);_(* "-"??_);_(@_)</c:formatCode>
                <c:ptCount val="24"/>
                <c:pt idx="0">
                  <c:v>0.13157349766055737</c:v>
                </c:pt>
                <c:pt idx="1">
                  <c:v>9.4544745272001129E-2</c:v>
                </c:pt>
                <c:pt idx="2">
                  <c:v>8.0090235062638945E-2</c:v>
                </c:pt>
                <c:pt idx="3">
                  <c:v>7.2170447874069218E-2</c:v>
                </c:pt>
                <c:pt idx="4">
                  <c:v>7.3335265196561805E-2</c:v>
                </c:pt>
                <c:pt idx="5">
                  <c:v>9.0114141334693129E-2</c:v>
                </c:pt>
                <c:pt idx="6">
                  <c:v>0.13873862529675166</c:v>
                </c:pt>
                <c:pt idx="7">
                  <c:v>0.16493700630545621</c:v>
                </c:pt>
                <c:pt idx="8">
                  <c:v>0.17001698893229258</c:v>
                </c:pt>
                <c:pt idx="9">
                  <c:v>0.15754764924923631</c:v>
                </c:pt>
                <c:pt idx="10">
                  <c:v>0.15190769568959894</c:v>
                </c:pt>
                <c:pt idx="11">
                  <c:v>0.1481421329108874</c:v>
                </c:pt>
                <c:pt idx="12">
                  <c:v>0.14328256591796876</c:v>
                </c:pt>
                <c:pt idx="13">
                  <c:v>0.13922843595663753</c:v>
                </c:pt>
                <c:pt idx="14">
                  <c:v>0.13817227387468017</c:v>
                </c:pt>
                <c:pt idx="15">
                  <c:v>0.14165836731751758</c:v>
                </c:pt>
                <c:pt idx="16">
                  <c:v>0.15070210963527408</c:v>
                </c:pt>
                <c:pt idx="17">
                  <c:v>0.16502306618849441</c:v>
                </c:pt>
                <c:pt idx="18">
                  <c:v>0.19310171628634135</c:v>
                </c:pt>
                <c:pt idx="19">
                  <c:v>0.24267009417613344</c:v>
                </c:pt>
                <c:pt idx="20">
                  <c:v>0.31011052102963288</c:v>
                </c:pt>
                <c:pt idx="21">
                  <c:v>0.35050270076910739</c:v>
                </c:pt>
                <c:pt idx="22">
                  <c:v>0.29969431510368982</c:v>
                </c:pt>
                <c:pt idx="23">
                  <c:v>0.20545078918695495</c:v>
                </c:pt>
              </c:numCache>
            </c:numRef>
          </c:val>
        </c:ser>
        <c:ser>
          <c:idx val="2"/>
          <c:order val="2"/>
          <c:tx>
            <c:strRef>
              <c:f>Sheet1!$D$1</c:f>
              <c:strCache>
                <c:ptCount val="1"/>
                <c:pt idx="0">
                  <c:v>ELCAP_winter</c:v>
                </c:pt>
              </c:strCache>
            </c:strRef>
          </c:tx>
          <c:spPr>
            <a:ln w="50800">
              <a:solidFill>
                <a:srgbClr val="FF0000"/>
              </a:solidFill>
            </a:ln>
          </c:spPr>
          <c:marker>
            <c:symbol val="square"/>
            <c:size val="8"/>
            <c:spPr>
              <a:solidFill>
                <a:schemeClr val="accent3">
                  <a:lumMod val="40000"/>
                  <a:lumOff val="60000"/>
                </a:schemeClr>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Sheet1!$D$2:$D$25</c:f>
              <c:numCache>
                <c:formatCode>_(* #,##0.00_);_(* \(#,##0.00\);_(* "-"??_);_(@_)</c:formatCode>
                <c:ptCount val="24"/>
                <c:pt idx="0">
                  <c:v>0.44000000000000006</c:v>
                </c:pt>
                <c:pt idx="1">
                  <c:v>0.39142857142857346</c:v>
                </c:pt>
                <c:pt idx="2">
                  <c:v>0.37285714285714378</c:v>
                </c:pt>
                <c:pt idx="3">
                  <c:v>0.36571428571428727</c:v>
                </c:pt>
                <c:pt idx="4">
                  <c:v>0.37000000000000038</c:v>
                </c:pt>
                <c:pt idx="5">
                  <c:v>0.40857142857142859</c:v>
                </c:pt>
                <c:pt idx="6">
                  <c:v>0.53714285714285714</c:v>
                </c:pt>
                <c:pt idx="7">
                  <c:v>0.63857142857143068</c:v>
                </c:pt>
                <c:pt idx="8">
                  <c:v>0.60714285714285765</c:v>
                </c:pt>
                <c:pt idx="9">
                  <c:v>0.58000000000000007</c:v>
                </c:pt>
                <c:pt idx="10">
                  <c:v>0.55857142857142861</c:v>
                </c:pt>
                <c:pt idx="11">
                  <c:v>0.5385714285714287</c:v>
                </c:pt>
                <c:pt idx="12">
                  <c:v>0.52142857142857335</c:v>
                </c:pt>
                <c:pt idx="13">
                  <c:v>0.50428571428571423</c:v>
                </c:pt>
                <c:pt idx="14">
                  <c:v>0.50428571428571423</c:v>
                </c:pt>
                <c:pt idx="15">
                  <c:v>0.5385714285714287</c:v>
                </c:pt>
                <c:pt idx="16">
                  <c:v>0.6528571428571428</c:v>
                </c:pt>
                <c:pt idx="17">
                  <c:v>0.85142857142857453</c:v>
                </c:pt>
                <c:pt idx="18">
                  <c:v>0.96714285714285764</c:v>
                </c:pt>
                <c:pt idx="19">
                  <c:v>0.97714285714285765</c:v>
                </c:pt>
                <c:pt idx="20">
                  <c:v>0.95428571428571463</c:v>
                </c:pt>
                <c:pt idx="21">
                  <c:v>0.88714285714285723</c:v>
                </c:pt>
                <c:pt idx="22">
                  <c:v>0.74571428571428577</c:v>
                </c:pt>
                <c:pt idx="23">
                  <c:v>0.55857142857142861</c:v>
                </c:pt>
              </c:numCache>
            </c:numRef>
          </c:val>
        </c:ser>
        <c:ser>
          <c:idx val="3"/>
          <c:order val="3"/>
          <c:tx>
            <c:strRef>
              <c:f>Sheet1!$E$1</c:f>
              <c:strCache>
                <c:ptCount val="1"/>
                <c:pt idx="0">
                  <c:v>ELCAP Summer</c:v>
                </c:pt>
              </c:strCache>
            </c:strRef>
          </c:tx>
          <c:spPr>
            <a:ln w="50800">
              <a:solidFill>
                <a:srgbClr val="FFC000"/>
              </a:solidFill>
            </a:ln>
          </c:spPr>
          <c:marker>
            <c:symbol val="square"/>
            <c:size val="8"/>
            <c:spPr>
              <a:solidFill>
                <a:srgbClr val="FFC00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Sheet1!$E$2:$E$25</c:f>
              <c:numCache>
                <c:formatCode>_(* #,##0.00_);_(* \(#,##0.00\);_(* "-"??_);_(@_)</c:formatCode>
                <c:ptCount val="24"/>
                <c:pt idx="0">
                  <c:v>0.38857142857142857</c:v>
                </c:pt>
                <c:pt idx="1">
                  <c:v>0.34571428571428703</c:v>
                </c:pt>
                <c:pt idx="2">
                  <c:v>0.32285714285714384</c:v>
                </c:pt>
                <c:pt idx="3">
                  <c:v>0.32000000000000101</c:v>
                </c:pt>
                <c:pt idx="4">
                  <c:v>0.32000000000000101</c:v>
                </c:pt>
                <c:pt idx="5">
                  <c:v>0.34142857142857264</c:v>
                </c:pt>
                <c:pt idx="6">
                  <c:v>0.39000000000000101</c:v>
                </c:pt>
                <c:pt idx="7">
                  <c:v>0.43285714285714288</c:v>
                </c:pt>
                <c:pt idx="8">
                  <c:v>0.44714285714285817</c:v>
                </c:pt>
                <c:pt idx="9">
                  <c:v>0.4557142857142869</c:v>
                </c:pt>
                <c:pt idx="10">
                  <c:v>0.4557142857142869</c:v>
                </c:pt>
                <c:pt idx="11">
                  <c:v>0.4557142857142869</c:v>
                </c:pt>
                <c:pt idx="12">
                  <c:v>0.4557142857142869</c:v>
                </c:pt>
                <c:pt idx="13">
                  <c:v>0.44571428571428673</c:v>
                </c:pt>
                <c:pt idx="14">
                  <c:v>0.44571428571428673</c:v>
                </c:pt>
                <c:pt idx="15">
                  <c:v>0.45285714285714285</c:v>
                </c:pt>
                <c:pt idx="16">
                  <c:v>0.47000000000000008</c:v>
                </c:pt>
                <c:pt idx="17">
                  <c:v>0.50428571428571434</c:v>
                </c:pt>
                <c:pt idx="18">
                  <c:v>0.53428571428571425</c:v>
                </c:pt>
                <c:pt idx="19">
                  <c:v>0.5542857142857146</c:v>
                </c:pt>
                <c:pt idx="20">
                  <c:v>0.62428571428571611</c:v>
                </c:pt>
                <c:pt idx="21">
                  <c:v>0.70142857142857395</c:v>
                </c:pt>
                <c:pt idx="22">
                  <c:v>0.64428571428571635</c:v>
                </c:pt>
                <c:pt idx="23">
                  <c:v>0.49285714285714288</c:v>
                </c:pt>
              </c:numCache>
            </c:numRef>
          </c:val>
        </c:ser>
        <c:marker val="1"/>
        <c:axId val="114772992"/>
        <c:axId val="114791936"/>
      </c:lineChart>
      <c:catAx>
        <c:axId val="114772992"/>
        <c:scaling>
          <c:orientation val="minMax"/>
        </c:scaling>
        <c:axPos val="b"/>
        <c:title>
          <c:tx>
            <c:rich>
              <a:bodyPr/>
              <a:lstStyle/>
              <a:p>
                <a:pPr>
                  <a:defRPr/>
                </a:pPr>
                <a:r>
                  <a:rPr lang="en-US" dirty="0" smtClean="0"/>
                  <a:t>Hour Ending</a:t>
                </a:r>
                <a:endParaRPr lang="en-US" dirty="0"/>
              </a:p>
            </c:rich>
          </c:tx>
        </c:title>
        <c:numFmt formatCode="General" sourceLinked="1"/>
        <c:tickLblPos val="nextTo"/>
        <c:txPr>
          <a:bodyPr rot="-5400000" vert="horz"/>
          <a:lstStyle/>
          <a:p>
            <a:pPr>
              <a:defRPr/>
            </a:pPr>
            <a:endParaRPr lang="en-US"/>
          </a:p>
        </c:txPr>
        <c:crossAx val="114791936"/>
        <c:crosses val="autoZero"/>
        <c:auto val="1"/>
        <c:lblAlgn val="ctr"/>
        <c:lblOffset val="100"/>
        <c:tickLblSkip val="1"/>
      </c:catAx>
      <c:valAx>
        <c:axId val="114791936"/>
        <c:scaling>
          <c:orientation val="minMax"/>
        </c:scaling>
        <c:axPos val="l"/>
        <c:majorGridlines/>
        <c:title>
          <c:tx>
            <c:rich>
              <a:bodyPr rot="-5400000" vert="horz"/>
              <a:lstStyle/>
              <a:p>
                <a:pPr>
                  <a:defRPr/>
                </a:pPr>
                <a:r>
                  <a:rPr lang="en-US" dirty="0" smtClean="0"/>
                  <a:t>KW</a:t>
                </a:r>
                <a:endParaRPr lang="en-US" dirty="0"/>
              </a:p>
            </c:rich>
          </c:tx>
        </c:title>
        <c:numFmt formatCode="_(* #,##0.00_);_(* \(#,##0.00\);_(* &quot;-&quot;??_);_(@_)" sourceLinked="1"/>
        <c:tickLblPos val="nextTo"/>
        <c:crossAx val="114772992"/>
        <c:crosses val="autoZero"/>
        <c:crossBetween val="between"/>
      </c:valAx>
      <c:spPr>
        <a:ln>
          <a:solidFill>
            <a:schemeClr val="tx1"/>
          </a:solidFill>
        </a:ln>
      </c:spPr>
    </c:plotArea>
    <c:legend>
      <c:legendPos val="r"/>
      <c:layout>
        <c:manualLayout>
          <c:xMode val="edge"/>
          <c:yMode val="edge"/>
          <c:x val="0.15700617283950621"/>
          <c:y val="5.2408515049725497E-2"/>
          <c:w val="0.21799382716049481"/>
          <c:h val="0.31152795548704376"/>
        </c:manualLayout>
      </c:layou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3823430057353941"/>
          <c:y val="4.4861391929187387E-2"/>
          <c:w val="0.82513378536016346"/>
          <c:h val="0.84317326500459766"/>
        </c:manualLayout>
      </c:layout>
      <c:barChart>
        <c:barDir val="col"/>
        <c:grouping val="stacked"/>
        <c:ser>
          <c:idx val="0"/>
          <c:order val="0"/>
          <c:tx>
            <c:strRef>
              <c:f>Sheet1!$A$2</c:f>
              <c:strCache>
                <c:ptCount val="1"/>
                <c:pt idx="0">
                  <c:v>All Other Measures</c:v>
                </c:pt>
              </c:strCache>
            </c:strRef>
          </c:tx>
          <c:cat>
            <c:strRef>
              <c:f>Sheet1!$B$1:$E$1</c:f>
              <c:strCache>
                <c:ptCount val="4"/>
                <c:pt idx="0">
                  <c:v>2010</c:v>
                </c:pt>
                <c:pt idx="1">
                  <c:v>2011</c:v>
                </c:pt>
                <c:pt idx="2">
                  <c:v>2012</c:v>
                </c:pt>
                <c:pt idx="3">
                  <c:v>2010 - 2012</c:v>
                </c:pt>
              </c:strCache>
            </c:strRef>
          </c:cat>
          <c:val>
            <c:numRef>
              <c:f>Sheet1!$B$2:$E$2</c:f>
              <c:numCache>
                <c:formatCode>#,##0</c:formatCode>
                <c:ptCount val="4"/>
                <c:pt idx="0">
                  <c:v>184.88196955074554</c:v>
                </c:pt>
                <c:pt idx="1">
                  <c:v>229.30905454020206</c:v>
                </c:pt>
                <c:pt idx="2">
                  <c:v>194.89807277166591</c:v>
                </c:pt>
                <c:pt idx="3">
                  <c:v>609.08909686261359</c:v>
                </c:pt>
              </c:numCache>
            </c:numRef>
          </c:val>
        </c:ser>
        <c:ser>
          <c:idx val="1"/>
          <c:order val="1"/>
          <c:tx>
            <c:strRef>
              <c:f>Sheet1!$A$3</c:f>
              <c:strCache>
                <c:ptCount val="1"/>
                <c:pt idx="0">
                  <c:v>Residential Lighting</c:v>
                </c:pt>
              </c:strCache>
            </c:strRef>
          </c:tx>
          <c:cat>
            <c:strRef>
              <c:f>Sheet1!$B$1:$E$1</c:f>
              <c:strCache>
                <c:ptCount val="4"/>
                <c:pt idx="0">
                  <c:v>2010</c:v>
                </c:pt>
                <c:pt idx="1">
                  <c:v>2011</c:v>
                </c:pt>
                <c:pt idx="2">
                  <c:v>2012</c:v>
                </c:pt>
                <c:pt idx="3">
                  <c:v>2010 - 2012</c:v>
                </c:pt>
              </c:strCache>
            </c:strRef>
          </c:cat>
          <c:val>
            <c:numRef>
              <c:f>Sheet1!$B$3:$E$3</c:f>
              <c:numCache>
                <c:formatCode>#,##0</c:formatCode>
                <c:ptCount val="4"/>
                <c:pt idx="0">
                  <c:v>54.272341703994471</c:v>
                </c:pt>
                <c:pt idx="1">
                  <c:v>60.082597482581953</c:v>
                </c:pt>
                <c:pt idx="2">
                  <c:v>37.19919287045748</c:v>
                </c:pt>
                <c:pt idx="3">
                  <c:v>151.55413205703428</c:v>
                </c:pt>
              </c:numCache>
            </c:numRef>
          </c:val>
        </c:ser>
        <c:ser>
          <c:idx val="2"/>
          <c:order val="2"/>
          <c:tx>
            <c:strRef>
              <c:f>Sheet1!$A$4</c:f>
              <c:strCache>
                <c:ptCount val="1"/>
                <c:pt idx="0">
                  <c:v>Residential Water Heating</c:v>
                </c:pt>
              </c:strCache>
            </c:strRef>
          </c:tx>
          <c:cat>
            <c:strRef>
              <c:f>Sheet1!$B$1:$E$1</c:f>
              <c:strCache>
                <c:ptCount val="4"/>
                <c:pt idx="0">
                  <c:v>2010</c:v>
                </c:pt>
                <c:pt idx="1">
                  <c:v>2011</c:v>
                </c:pt>
                <c:pt idx="2">
                  <c:v>2012</c:v>
                </c:pt>
                <c:pt idx="3">
                  <c:v>2010 - 2012</c:v>
                </c:pt>
              </c:strCache>
            </c:strRef>
          </c:cat>
          <c:val>
            <c:numRef>
              <c:f>Sheet1!$B$4:$E$4</c:f>
              <c:numCache>
                <c:formatCode>#,##0</c:formatCode>
                <c:ptCount val="4"/>
                <c:pt idx="0">
                  <c:v>2.5489353916768782</c:v>
                </c:pt>
                <c:pt idx="1">
                  <c:v>6.7284427779800353</c:v>
                </c:pt>
                <c:pt idx="2">
                  <c:v>7.9117630306269362</c:v>
                </c:pt>
                <c:pt idx="3">
                  <c:v>17.18914120028381</c:v>
                </c:pt>
              </c:numCache>
            </c:numRef>
          </c:val>
        </c:ser>
        <c:overlap val="100"/>
        <c:axId val="115827072"/>
        <c:axId val="115828608"/>
      </c:barChart>
      <c:catAx>
        <c:axId val="115827072"/>
        <c:scaling>
          <c:orientation val="minMax"/>
        </c:scaling>
        <c:axPos val="b"/>
        <c:tickLblPos val="nextTo"/>
        <c:crossAx val="115828608"/>
        <c:crosses val="autoZero"/>
        <c:auto val="1"/>
        <c:lblAlgn val="ctr"/>
        <c:lblOffset val="100"/>
      </c:catAx>
      <c:valAx>
        <c:axId val="115828608"/>
        <c:scaling>
          <c:orientation val="minMax"/>
        </c:scaling>
        <c:axPos val="l"/>
        <c:majorGridlines/>
        <c:title>
          <c:tx>
            <c:rich>
              <a:bodyPr rot="-5400000" vert="horz"/>
              <a:lstStyle/>
              <a:p>
                <a:pPr>
                  <a:defRPr/>
                </a:pPr>
                <a:r>
                  <a:rPr lang="en-US" dirty="0" smtClean="0"/>
                  <a:t>Savings (Average Megawatts)</a:t>
                </a:r>
                <a:endParaRPr lang="en-US" dirty="0"/>
              </a:p>
            </c:rich>
          </c:tx>
          <c:layout>
            <c:manualLayout>
              <c:xMode val="edge"/>
              <c:yMode val="edge"/>
              <c:x val="4.6681491202488594E-3"/>
              <c:y val="0.16020457966624999"/>
            </c:manualLayout>
          </c:layout>
        </c:title>
        <c:numFmt formatCode="#,##0" sourceLinked="1"/>
        <c:tickLblPos val="nextTo"/>
        <c:crossAx val="115827072"/>
        <c:crosses val="autoZero"/>
        <c:crossBetween val="between"/>
      </c:valAx>
      <c:spPr>
        <a:ln>
          <a:solidFill>
            <a:schemeClr val="tx1"/>
          </a:solidFill>
        </a:ln>
      </c:spPr>
    </c:plotArea>
    <c:legend>
      <c:legendPos val="r"/>
      <c:layout>
        <c:manualLayout>
          <c:xMode val="edge"/>
          <c:yMode val="edge"/>
          <c:x val="0.17478783902012252"/>
          <c:y val="8.5737554637543442E-2"/>
          <c:w val="0.33292821036259457"/>
          <c:h val="0.23364596661528164"/>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xPr>
        <a:bodyPr/>
        <a:lstStyle/>
        <a:p>
          <a:pPr>
            <a:defRPr>
              <a:solidFill>
                <a:schemeClr val="lt1"/>
              </a:solidFill>
              <a:effectLst>
                <a:outerShdw blurRad="38100" dist="38100" dir="2700000" algn="tl">
                  <a:srgbClr val="000000">
                    <a:alpha val="43137"/>
                  </a:srgbClr>
                </a:outerShdw>
              </a:effectLst>
              <a:latin typeface="+mn-lt"/>
              <a:ea typeface="+mn-ea"/>
              <a:cs typeface="+mn-cs"/>
            </a:defRPr>
          </a:pPr>
          <a:endParaRPr lang="en-US"/>
        </a:p>
      </c:txPr>
    </c:legend>
    <c:plotVisOnly val="1"/>
  </c:chart>
  <c:txPr>
    <a:bodyPr/>
    <a:lstStyle/>
    <a:p>
      <a:pPr>
        <a:defRPr sz="18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2730837464761338"/>
          <c:y val="4.4861391929187387E-2"/>
          <c:w val="0.85366712841450465"/>
          <c:h val="0.78144054646491812"/>
        </c:manualLayout>
      </c:layout>
      <c:lineChart>
        <c:grouping val="standard"/>
        <c:ser>
          <c:idx val="0"/>
          <c:order val="0"/>
          <c:tx>
            <c:strRef>
              <c:f>Sheet1!$B$1</c:f>
              <c:strCache>
                <c:ptCount val="1"/>
                <c:pt idx="0">
                  <c:v>Jan Day - w/ELCAP Lighting and DHW</c:v>
                </c:pt>
              </c:strCache>
            </c:strRef>
          </c:tx>
          <c:spPr>
            <a:ln w="63500">
              <a:solidFill>
                <a:schemeClr val="accent5">
                  <a:lumMod val="75000"/>
                  <a:lumOff val="25000"/>
                </a:schemeClr>
              </a:solidFill>
            </a:ln>
          </c:spPr>
          <c:marker>
            <c:symbol val="triangle"/>
            <c:size val="8"/>
            <c:spPr>
              <a:solidFill>
                <a:schemeClr val="accent5">
                  <a:lumMod val="75000"/>
                  <a:lumOff val="25000"/>
                </a:schemeClr>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Sheet1!$B$2:$B$25</c:f>
              <c:numCache>
                <c:formatCode>#,##0.00000</c:formatCode>
                <c:ptCount val="24"/>
                <c:pt idx="0">
                  <c:v>6.894192315146772E-5</c:v>
                </c:pt>
                <c:pt idx="1">
                  <c:v>7.4922856369014938E-5</c:v>
                </c:pt>
                <c:pt idx="2">
                  <c:v>8.160295765082566E-5</c:v>
                </c:pt>
                <c:pt idx="3">
                  <c:v>8.2991536732605523E-5</c:v>
                </c:pt>
                <c:pt idx="4">
                  <c:v>1.1613056323134829E-4</c:v>
                </c:pt>
                <c:pt idx="5">
                  <c:v>1.2004781866332864E-4</c:v>
                </c:pt>
                <c:pt idx="6">
                  <c:v>1.2804541430494411E-4</c:v>
                </c:pt>
                <c:pt idx="7">
                  <c:v>1.3461864005270287E-4</c:v>
                </c:pt>
                <c:pt idx="8">
                  <c:v>1.3204329521298685E-4</c:v>
                </c:pt>
                <c:pt idx="9">
                  <c:v>1.3817379207572115E-4</c:v>
                </c:pt>
                <c:pt idx="10">
                  <c:v>1.4485243219660685E-4</c:v>
                </c:pt>
                <c:pt idx="11">
                  <c:v>1.5590779314036249E-4</c:v>
                </c:pt>
                <c:pt idx="12">
                  <c:v>1.6754878530854519E-4</c:v>
                </c:pt>
                <c:pt idx="13">
                  <c:v>1.7179396826131271E-4</c:v>
                </c:pt>
                <c:pt idx="14">
                  <c:v>1.7132924173289264E-4</c:v>
                </c:pt>
                <c:pt idx="15">
                  <c:v>1.6936243982451993E-4</c:v>
                </c:pt>
                <c:pt idx="16">
                  <c:v>1.6479334496229735E-4</c:v>
                </c:pt>
                <c:pt idx="17">
                  <c:v>1.5493563766870702E-4</c:v>
                </c:pt>
                <c:pt idx="18">
                  <c:v>1.5091386240310108E-4</c:v>
                </c:pt>
                <c:pt idx="19">
                  <c:v>1.4162355402547823E-4</c:v>
                </c:pt>
                <c:pt idx="20">
                  <c:v>1.3213187201989245E-4</c:v>
                </c:pt>
                <c:pt idx="21">
                  <c:v>1.2066965605656341E-4</c:v>
                </c:pt>
                <c:pt idx="22">
                  <c:v>7.7675583944907136E-5</c:v>
                </c:pt>
                <c:pt idx="23">
                  <c:v>7.1858877823577515E-5</c:v>
                </c:pt>
              </c:numCache>
            </c:numRef>
          </c:val>
        </c:ser>
        <c:ser>
          <c:idx val="1"/>
          <c:order val="1"/>
          <c:tx>
            <c:strRef>
              <c:f>Sheet1!$C$1</c:f>
              <c:strCache>
                <c:ptCount val="1"/>
                <c:pt idx="0">
                  <c:v>Jan Day w/RBSA Lighting and DHW</c:v>
                </c:pt>
              </c:strCache>
            </c:strRef>
          </c:tx>
          <c:spPr>
            <a:ln w="63500">
              <a:solidFill>
                <a:schemeClr val="accent1">
                  <a:lumMod val="75000"/>
                </a:schemeClr>
              </a:solidFill>
            </a:ln>
          </c:spPr>
          <c:marker>
            <c:symbol val="square"/>
            <c:size val="8"/>
            <c:spPr>
              <a:solidFill>
                <a:srgbClr val="00B0F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Sheet1!$C$2:$C$25</c:f>
              <c:numCache>
                <c:formatCode>#,##0.00000</c:formatCode>
                <c:ptCount val="24"/>
                <c:pt idx="0">
                  <c:v>7.6195192474031625E-5</c:v>
                </c:pt>
                <c:pt idx="1">
                  <c:v>7.2318324393351598E-5</c:v>
                </c:pt>
                <c:pt idx="2">
                  <c:v>7.0758189971321662E-5</c:v>
                </c:pt>
                <c:pt idx="3">
                  <c:v>7.0619658157998515E-5</c:v>
                </c:pt>
                <c:pt idx="4">
                  <c:v>1.0694052025760283E-4</c:v>
                </c:pt>
                <c:pt idx="5">
                  <c:v>1.1448560739717235E-4</c:v>
                </c:pt>
                <c:pt idx="6">
                  <c:v>1.2834272863514041E-4</c:v>
                </c:pt>
                <c:pt idx="7">
                  <c:v>1.419215018969322E-4</c:v>
                </c:pt>
                <c:pt idx="8">
                  <c:v>1.3539167044448108E-4</c:v>
                </c:pt>
                <c:pt idx="9">
                  <c:v>1.3714115930610237E-4</c:v>
                </c:pt>
                <c:pt idx="10">
                  <c:v>1.387252420278215E-4</c:v>
                </c:pt>
                <c:pt idx="11">
                  <c:v>1.3937438144321013E-4</c:v>
                </c:pt>
                <c:pt idx="12">
                  <c:v>1.3865224528254835E-4</c:v>
                </c:pt>
                <c:pt idx="13">
                  <c:v>1.3628257768316787E-4</c:v>
                </c:pt>
                <c:pt idx="14">
                  <c:v>1.3528814258547526E-4</c:v>
                </c:pt>
                <c:pt idx="15">
                  <c:v>1.3709158409451225E-4</c:v>
                </c:pt>
                <c:pt idx="16">
                  <c:v>1.4258177003703121E-4</c:v>
                </c:pt>
                <c:pt idx="17">
                  <c:v>1.5283123857541523E-4</c:v>
                </c:pt>
                <c:pt idx="18">
                  <c:v>1.6758557889640397E-4</c:v>
                </c:pt>
                <c:pt idx="19">
                  <c:v>1.6576550081879552E-4</c:v>
                </c:pt>
                <c:pt idx="20">
                  <c:v>1.5958378288842209E-4</c:v>
                </c:pt>
                <c:pt idx="21">
                  <c:v>1.4707872677058258E-4</c:v>
                </c:pt>
                <c:pt idx="22">
                  <c:v>9.9324259483902355E-5</c:v>
                </c:pt>
                <c:pt idx="23">
                  <c:v>8.5054418343265183E-5</c:v>
                </c:pt>
              </c:numCache>
            </c:numRef>
          </c:val>
        </c:ser>
        <c:marker val="1"/>
        <c:axId val="115789824"/>
        <c:axId val="115792128"/>
      </c:lineChart>
      <c:catAx>
        <c:axId val="115789824"/>
        <c:scaling>
          <c:orientation val="minMax"/>
        </c:scaling>
        <c:axPos val="b"/>
        <c:title>
          <c:tx>
            <c:rich>
              <a:bodyPr/>
              <a:lstStyle/>
              <a:p>
                <a:pPr>
                  <a:defRPr/>
                </a:pPr>
                <a:r>
                  <a:rPr lang="en-US" dirty="0" smtClean="0"/>
                  <a:t>Hour Ending</a:t>
                </a:r>
                <a:endParaRPr lang="en-US" dirty="0"/>
              </a:p>
            </c:rich>
          </c:tx>
        </c:title>
        <c:numFmt formatCode="General" sourceLinked="1"/>
        <c:tickLblPos val="nextTo"/>
        <c:txPr>
          <a:bodyPr rot="-5400000" vert="horz"/>
          <a:lstStyle/>
          <a:p>
            <a:pPr>
              <a:defRPr/>
            </a:pPr>
            <a:endParaRPr lang="en-US"/>
          </a:p>
        </c:txPr>
        <c:crossAx val="115792128"/>
        <c:crosses val="autoZero"/>
        <c:auto val="1"/>
        <c:lblAlgn val="ctr"/>
        <c:lblOffset val="100"/>
      </c:catAx>
      <c:valAx>
        <c:axId val="115792128"/>
        <c:scaling>
          <c:orientation val="minMax"/>
        </c:scaling>
        <c:axPos val="l"/>
        <c:majorGridlines/>
        <c:numFmt formatCode="#,##0.00000" sourceLinked="1"/>
        <c:tickLblPos val="nextTo"/>
        <c:crossAx val="115789824"/>
        <c:crosses val="autoZero"/>
        <c:crossBetween val="between"/>
      </c:valAx>
      <c:spPr>
        <a:ln>
          <a:solidFill>
            <a:prstClr val="black"/>
          </a:solidFill>
        </a:ln>
      </c:spPr>
    </c:plotArea>
    <c:legend>
      <c:legendPos val="r"/>
      <c:layout>
        <c:manualLayout>
          <c:xMode val="edge"/>
          <c:yMode val="edge"/>
          <c:x val="0.25152000097210081"/>
          <c:y val="0.6388693411766736"/>
          <c:w val="0.57101086322543015"/>
          <c:h val="0.17683838776410704"/>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xPr>
        <a:bodyPr/>
        <a:lstStyle/>
        <a:p>
          <a:pPr>
            <a:defRPr>
              <a:solidFill>
                <a:schemeClr val="lt1"/>
              </a:solidFill>
              <a:effectLst>
                <a:outerShdw blurRad="38100" dist="38100" dir="2700000" algn="tl">
                  <a:srgbClr val="000000">
                    <a:alpha val="43137"/>
                  </a:srgbClr>
                </a:outerShdw>
              </a:effectLst>
              <a:latin typeface="+mn-lt"/>
              <a:ea typeface="+mn-ea"/>
              <a:cs typeface="+mn-cs"/>
            </a:defRPr>
          </a:pPr>
          <a:endParaRPr lang="en-US"/>
        </a:p>
      </c:txPr>
    </c:legend>
    <c:plotVisOnly val="1"/>
  </c:chart>
  <c:txPr>
    <a:bodyPr/>
    <a:lstStyle/>
    <a:p>
      <a:pPr>
        <a:defRPr sz="1800"/>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US"/>
  <c:style val="26"/>
  <c:chart>
    <c:plotArea>
      <c:layout>
        <c:manualLayout>
          <c:layoutTarget val="inner"/>
          <c:xMode val="edge"/>
          <c:yMode val="edge"/>
          <c:x val="0.14686084378341596"/>
          <c:y val="4.4861391929187387E-2"/>
          <c:w val="0.8165072421502868"/>
          <c:h val="0.78151080775516657"/>
        </c:manualLayout>
      </c:layout>
      <c:barChart>
        <c:barDir val="col"/>
        <c:grouping val="stacked"/>
        <c:ser>
          <c:idx val="0"/>
          <c:order val="0"/>
          <c:tx>
            <c:strRef>
              <c:f>Sheet1!$A$2</c:f>
              <c:strCache>
                <c:ptCount val="1"/>
                <c:pt idx="0">
                  <c:v>All Other Measures</c:v>
                </c:pt>
              </c:strCache>
            </c:strRef>
          </c:tx>
          <c:cat>
            <c:strRef>
              <c:f>Sheet1!$B$1:$D$1</c:f>
              <c:strCache>
                <c:ptCount val="3"/>
                <c:pt idx="0">
                  <c:v>Annual Energy Savings</c:v>
                </c:pt>
                <c:pt idx="1">
                  <c:v>Peak Savings w/ELCAP</c:v>
                </c:pt>
                <c:pt idx="2">
                  <c:v>Peak Savings w/RBSA</c:v>
                </c:pt>
              </c:strCache>
            </c:strRef>
          </c:cat>
          <c:val>
            <c:numRef>
              <c:f>Sheet1!$B$2:$D$2</c:f>
              <c:numCache>
                <c:formatCode>_(* #,##0_);_(* \(#,##0\);_(* "-"??_);_(@_)</c:formatCode>
                <c:ptCount val="3"/>
                <c:pt idx="0" formatCode="#,##0">
                  <c:v>609.08909686261347</c:v>
                </c:pt>
                <c:pt idx="1">
                  <c:v>763.05192483733492</c:v>
                </c:pt>
                <c:pt idx="2">
                  <c:v>763.0519248373347</c:v>
                </c:pt>
              </c:numCache>
            </c:numRef>
          </c:val>
        </c:ser>
        <c:ser>
          <c:idx val="1"/>
          <c:order val="1"/>
          <c:tx>
            <c:strRef>
              <c:f>Sheet1!$A$3</c:f>
              <c:strCache>
                <c:ptCount val="1"/>
                <c:pt idx="0">
                  <c:v>Residential Lighting</c:v>
                </c:pt>
              </c:strCache>
            </c:strRef>
          </c:tx>
          <c:cat>
            <c:strRef>
              <c:f>Sheet1!$B$1:$D$1</c:f>
              <c:strCache>
                <c:ptCount val="3"/>
                <c:pt idx="0">
                  <c:v>Annual Energy Savings</c:v>
                </c:pt>
                <c:pt idx="1">
                  <c:v>Peak Savings w/ELCAP</c:v>
                </c:pt>
                <c:pt idx="2">
                  <c:v>Peak Savings w/RBSA</c:v>
                </c:pt>
              </c:strCache>
            </c:strRef>
          </c:cat>
          <c:val>
            <c:numRef>
              <c:f>Sheet1!$B$3:$D$3</c:f>
              <c:numCache>
                <c:formatCode>_(* #,##0_);_(* \(#,##0\);_(* "-"??_);_(@_)</c:formatCode>
                <c:ptCount val="3"/>
                <c:pt idx="0" formatCode="#,##0">
                  <c:v>151.55413205703388</c:v>
                </c:pt>
                <c:pt idx="1">
                  <c:v>165.04248203173921</c:v>
                </c:pt>
                <c:pt idx="2">
                  <c:v>280.40577978658837</c:v>
                </c:pt>
              </c:numCache>
            </c:numRef>
          </c:val>
        </c:ser>
        <c:ser>
          <c:idx val="2"/>
          <c:order val="2"/>
          <c:tx>
            <c:strRef>
              <c:f>Sheet1!$A$4</c:f>
              <c:strCache>
                <c:ptCount val="1"/>
                <c:pt idx="0">
                  <c:v>Residential Water Heating</c:v>
                </c:pt>
              </c:strCache>
            </c:strRef>
          </c:tx>
          <c:cat>
            <c:strRef>
              <c:f>Sheet1!$B$1:$D$1</c:f>
              <c:strCache>
                <c:ptCount val="3"/>
                <c:pt idx="0">
                  <c:v>Annual Energy Savings</c:v>
                </c:pt>
                <c:pt idx="1">
                  <c:v>Peak Savings w/ELCAP</c:v>
                </c:pt>
                <c:pt idx="2">
                  <c:v>Peak Savings w/RBSA</c:v>
                </c:pt>
              </c:strCache>
            </c:strRef>
          </c:cat>
          <c:val>
            <c:numRef>
              <c:f>Sheet1!$B$4:$D$4</c:f>
              <c:numCache>
                <c:formatCode>_(* #,##0_);_(* \(#,##0\);_(* "-"??_);_(@_)</c:formatCode>
                <c:ptCount val="3"/>
                <c:pt idx="0" formatCode="#,##0">
                  <c:v>17.189141200283839</c:v>
                </c:pt>
                <c:pt idx="1">
                  <c:v>21.301762273030938</c:v>
                </c:pt>
                <c:pt idx="2">
                  <c:v>26.802343857149776</c:v>
                </c:pt>
              </c:numCache>
            </c:numRef>
          </c:val>
        </c:ser>
        <c:overlap val="100"/>
        <c:axId val="115922816"/>
        <c:axId val="115924352"/>
      </c:barChart>
      <c:catAx>
        <c:axId val="115922816"/>
        <c:scaling>
          <c:orientation val="minMax"/>
        </c:scaling>
        <c:axPos val="b"/>
        <c:tickLblPos val="nextTo"/>
        <c:crossAx val="115924352"/>
        <c:crosses val="autoZero"/>
        <c:auto val="1"/>
        <c:lblAlgn val="ctr"/>
        <c:lblOffset val="100"/>
      </c:catAx>
      <c:valAx>
        <c:axId val="115924352"/>
        <c:scaling>
          <c:orientation val="minMax"/>
        </c:scaling>
        <c:axPos val="l"/>
        <c:majorGridlines/>
        <c:title>
          <c:tx>
            <c:rich>
              <a:bodyPr rot="-5400000" vert="horz"/>
              <a:lstStyle/>
              <a:p>
                <a:pPr>
                  <a:defRPr/>
                </a:pPr>
                <a:r>
                  <a:rPr lang="en-US" dirty="0" err="1" smtClean="0"/>
                  <a:t>MWa</a:t>
                </a:r>
                <a:r>
                  <a:rPr lang="en-US" dirty="0" smtClean="0"/>
                  <a:t>/MW</a:t>
                </a:r>
                <a:endParaRPr lang="en-US" dirty="0"/>
              </a:p>
            </c:rich>
          </c:tx>
        </c:title>
        <c:numFmt formatCode="#,##0" sourceLinked="1"/>
        <c:tickLblPos val="nextTo"/>
        <c:crossAx val="115922816"/>
        <c:crosses val="autoZero"/>
        <c:crossBetween val="between"/>
      </c:valAx>
      <c:spPr>
        <a:ln>
          <a:solidFill>
            <a:prstClr val="black"/>
          </a:solidFill>
        </a:ln>
      </c:spPr>
    </c:plotArea>
    <c:legend>
      <c:legendPos val="r"/>
      <c:layout>
        <c:manualLayout>
          <c:xMode val="edge"/>
          <c:yMode val="edge"/>
          <c:x val="0.15781253037814721"/>
          <c:y val="5.2065162706809547E-2"/>
          <c:w val="0.33292821036259457"/>
          <c:h val="0.22603483312432188"/>
        </c:manualLayout>
      </c:layout>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xPr>
        <a:bodyPr/>
        <a:lstStyle/>
        <a:p>
          <a:pPr>
            <a:defRPr>
              <a:solidFill>
                <a:schemeClr val="lt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dirty="0" smtClean="0"/>
              <a:t>Weather</a:t>
            </a:r>
            <a:r>
              <a:rPr lang="en-US" baseline="0" dirty="0" smtClean="0"/>
              <a:t> Normalized PNW Loads, without DSI</a:t>
            </a:r>
            <a:endParaRPr lang="en-US" dirty="0"/>
          </a:p>
        </c:rich>
      </c:tx>
      <c:layout/>
    </c:title>
    <c:plotArea>
      <c:layout>
        <c:manualLayout>
          <c:layoutTarget val="inner"/>
          <c:xMode val="edge"/>
          <c:yMode val="edge"/>
          <c:x val="0.13905985710119631"/>
          <c:y val="0.12532316272965868"/>
          <c:w val="0.84297657237290002"/>
          <c:h val="0.69958989501312363"/>
        </c:manualLayout>
      </c:layout>
      <c:lineChart>
        <c:grouping val="standard"/>
        <c:ser>
          <c:idx val="0"/>
          <c:order val="0"/>
          <c:tx>
            <c:strRef>
              <c:f>Sheet1!$B$1</c:f>
              <c:strCache>
                <c:ptCount val="1"/>
                <c:pt idx="0">
                  <c:v>Winter-1995</c:v>
                </c:pt>
              </c:strCache>
            </c:strRef>
          </c:tx>
          <c:spPr>
            <a:ln w="50800">
              <a:solidFill>
                <a:srgbClr val="FF0000"/>
              </a:solidFill>
            </a:ln>
          </c:spPr>
          <c:marker>
            <c:symbol val="diamond"/>
            <c:size val="10"/>
            <c:spPr>
              <a:solidFill>
                <a:srgbClr val="FF000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Sheet1!$B$2:$B$25</c:f>
              <c:numCache>
                <c:formatCode>0%</c:formatCode>
                <c:ptCount val="24"/>
                <c:pt idx="0">
                  <c:v>0.71445026560881564</c:v>
                </c:pt>
                <c:pt idx="1">
                  <c:v>0.6968614375061537</c:v>
                </c:pt>
                <c:pt idx="2">
                  <c:v>0.69323055055758565</c:v>
                </c:pt>
                <c:pt idx="3">
                  <c:v>0.70174758705134976</c:v>
                </c:pt>
                <c:pt idx="4">
                  <c:v>0.73386956249710245</c:v>
                </c:pt>
                <c:pt idx="5">
                  <c:v>0.81070520284802183</c:v>
                </c:pt>
                <c:pt idx="6">
                  <c:v>0.91936764260674453</c:v>
                </c:pt>
                <c:pt idx="7">
                  <c:v>0.98570538474528058</c:v>
                </c:pt>
                <c:pt idx="8">
                  <c:v>0.99216866839155149</c:v>
                </c:pt>
                <c:pt idx="9">
                  <c:v>0.97903483994675633</c:v>
                </c:pt>
                <c:pt idx="10">
                  <c:v>0.9580925027810766</c:v>
                </c:pt>
                <c:pt idx="11">
                  <c:v>0.93042147391777563</c:v>
                </c:pt>
                <c:pt idx="12">
                  <c:v>0.90644837335995276</c:v>
                </c:pt>
                <c:pt idx="13">
                  <c:v>0.88706172297902652</c:v>
                </c:pt>
                <c:pt idx="14">
                  <c:v>0.8747547543349744</c:v>
                </c:pt>
                <c:pt idx="15">
                  <c:v>0.88395095850022176</c:v>
                </c:pt>
                <c:pt idx="16">
                  <c:v>0.93218030615063308</c:v>
                </c:pt>
                <c:pt idx="17">
                  <c:v>0.99007119446686476</c:v>
                </c:pt>
                <c:pt idx="18">
                  <c:v>1</c:v>
                </c:pt>
                <c:pt idx="19">
                  <c:v>0.9799394419143036</c:v>
                </c:pt>
                <c:pt idx="20">
                  <c:v>0.94837857157837335</c:v>
                </c:pt>
                <c:pt idx="21">
                  <c:v>0.89524937542928562</c:v>
                </c:pt>
                <c:pt idx="22">
                  <c:v>0.8228932287187557</c:v>
                </c:pt>
                <c:pt idx="23">
                  <c:v>0.75187102020398267</c:v>
                </c:pt>
              </c:numCache>
            </c:numRef>
          </c:val>
        </c:ser>
        <c:ser>
          <c:idx val="1"/>
          <c:order val="1"/>
          <c:tx>
            <c:strRef>
              <c:f>Sheet1!$C$1</c:f>
              <c:strCache>
                <c:ptCount val="1"/>
                <c:pt idx="0">
                  <c:v>Winter-2012</c:v>
                </c:pt>
              </c:strCache>
            </c:strRef>
          </c:tx>
          <c:spPr>
            <a:ln w="50800">
              <a:solidFill>
                <a:schemeClr val="accent1"/>
              </a:solidFill>
            </a:ln>
          </c:spPr>
          <c:marker>
            <c:symbol val="square"/>
            <c:size val="10"/>
            <c:spPr>
              <a:solidFill>
                <a:schemeClr val="accent1"/>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Sheet1!$C$2:$C$25</c:f>
              <c:numCache>
                <c:formatCode>0%</c:formatCode>
                <c:ptCount val="24"/>
                <c:pt idx="0">
                  <c:v>0.73282093367113355</c:v>
                </c:pt>
                <c:pt idx="1">
                  <c:v>0.71634163637496295</c:v>
                </c:pt>
                <c:pt idx="2">
                  <c:v>0.71294475401604473</c:v>
                </c:pt>
                <c:pt idx="3">
                  <c:v>0.7209213723132849</c:v>
                </c:pt>
                <c:pt idx="4">
                  <c:v>0.75098189866804921</c:v>
                </c:pt>
                <c:pt idx="5">
                  <c:v>0.82284748186717382</c:v>
                </c:pt>
                <c:pt idx="6">
                  <c:v>0.92441633192938188</c:v>
                </c:pt>
                <c:pt idx="7">
                  <c:v>0.98649524336293948</c:v>
                </c:pt>
                <c:pt idx="8">
                  <c:v>0.99262916521843103</c:v>
                </c:pt>
                <c:pt idx="9">
                  <c:v>0.98039465211274335</c:v>
                </c:pt>
                <c:pt idx="10">
                  <c:v>0.96081735575142557</c:v>
                </c:pt>
                <c:pt idx="11">
                  <c:v>0.93492478716447991</c:v>
                </c:pt>
                <c:pt idx="12">
                  <c:v>0.91247882482963549</c:v>
                </c:pt>
                <c:pt idx="13">
                  <c:v>0.89431582837213186</c:v>
                </c:pt>
                <c:pt idx="14">
                  <c:v>0.88280173708992593</c:v>
                </c:pt>
                <c:pt idx="15">
                  <c:v>0.89144519296810265</c:v>
                </c:pt>
                <c:pt idx="16">
                  <c:v>0.93668249586399233</c:v>
                </c:pt>
                <c:pt idx="17">
                  <c:v>0.99082656428972737</c:v>
                </c:pt>
                <c:pt idx="18">
                  <c:v>1</c:v>
                </c:pt>
                <c:pt idx="19">
                  <c:v>0.98121583930135059</c:v>
                </c:pt>
                <c:pt idx="20">
                  <c:v>0.95174599950457039</c:v>
                </c:pt>
                <c:pt idx="21">
                  <c:v>0.90204670049706559</c:v>
                </c:pt>
                <c:pt idx="22">
                  <c:v>0.83433161062928385</c:v>
                </c:pt>
                <c:pt idx="23">
                  <c:v>0.76782837649926761</c:v>
                </c:pt>
              </c:numCache>
            </c:numRef>
          </c:val>
        </c:ser>
        <c:ser>
          <c:idx val="2"/>
          <c:order val="2"/>
          <c:tx>
            <c:strRef>
              <c:f>Sheet1!$D$1</c:f>
              <c:strCache>
                <c:ptCount val="1"/>
                <c:pt idx="0">
                  <c:v>Summer-1995</c:v>
                </c:pt>
              </c:strCache>
            </c:strRef>
          </c:tx>
          <c:spPr>
            <a:ln w="50800">
              <a:solidFill>
                <a:srgbClr val="FF0000"/>
              </a:solidFill>
            </a:ln>
          </c:spPr>
          <c:marker>
            <c:symbol val="triangle"/>
            <c:size val="10"/>
            <c:spPr>
              <a:solidFill>
                <a:srgbClr val="FF000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Sheet1!$D$2:$D$25</c:f>
              <c:numCache>
                <c:formatCode>0%</c:formatCode>
                <c:ptCount val="24"/>
                <c:pt idx="0">
                  <c:v>0.62975133375533665</c:v>
                </c:pt>
                <c:pt idx="1">
                  <c:v>0.60103710857628123</c:v>
                </c:pt>
                <c:pt idx="2">
                  <c:v>0.58559578571413551</c:v>
                </c:pt>
                <c:pt idx="3">
                  <c:v>0.57966946730457536</c:v>
                </c:pt>
                <c:pt idx="4">
                  <c:v>0.59034110002316309</c:v>
                </c:pt>
                <c:pt idx="5">
                  <c:v>0.62562738251180028</c:v>
                </c:pt>
                <c:pt idx="6">
                  <c:v>0.68796732693665075</c:v>
                </c:pt>
                <c:pt idx="7">
                  <c:v>0.75068042387794254</c:v>
                </c:pt>
                <c:pt idx="8">
                  <c:v>0.79280171860882398</c:v>
                </c:pt>
                <c:pt idx="9">
                  <c:v>0.82130954005262757</c:v>
                </c:pt>
                <c:pt idx="10">
                  <c:v>0.83894750013453556</c:v>
                </c:pt>
                <c:pt idx="11">
                  <c:v>0.84545320093473908</c:v>
                </c:pt>
                <c:pt idx="12" formatCode="0.0%">
                  <c:v>0.84828848159799786</c:v>
                </c:pt>
                <c:pt idx="13" formatCode="0.0%">
                  <c:v>0.84918958133196309</c:v>
                </c:pt>
                <c:pt idx="14" formatCode="0.0%">
                  <c:v>0.84769075475880362</c:v>
                </c:pt>
                <c:pt idx="15" formatCode="0.0%">
                  <c:v>0.84750390394225339</c:v>
                </c:pt>
                <c:pt idx="16" formatCode="0.00%">
                  <c:v>0.85015665685638164</c:v>
                </c:pt>
                <c:pt idx="17" formatCode="0.00%">
                  <c:v>0.85084008047590765</c:v>
                </c:pt>
                <c:pt idx="18">
                  <c:v>0.84210134013966031</c:v>
                </c:pt>
                <c:pt idx="19">
                  <c:v>0.82823952870598727</c:v>
                </c:pt>
                <c:pt idx="20">
                  <c:v>0.82572298883890038</c:v>
                </c:pt>
                <c:pt idx="21">
                  <c:v>0.81658192997756762</c:v>
                </c:pt>
                <c:pt idx="22">
                  <c:v>0.7549087868522858</c:v>
                </c:pt>
                <c:pt idx="23">
                  <c:v>0.67717953629016936</c:v>
                </c:pt>
              </c:numCache>
            </c:numRef>
          </c:val>
        </c:ser>
        <c:ser>
          <c:idx val="3"/>
          <c:order val="3"/>
          <c:tx>
            <c:strRef>
              <c:f>Sheet1!$E$1</c:f>
              <c:strCache>
                <c:ptCount val="1"/>
                <c:pt idx="0">
                  <c:v>Summer-2012</c:v>
                </c:pt>
              </c:strCache>
            </c:strRef>
          </c:tx>
          <c:spPr>
            <a:ln w="50800">
              <a:solidFill>
                <a:srgbClr val="92D050">
                  <a:lumMod val="75000"/>
                </a:srgbClr>
              </a:solidFill>
            </a:ln>
          </c:spPr>
          <c:marker>
            <c:symbol val="circle"/>
            <c:size val="10"/>
            <c:spPr>
              <a:solidFill>
                <a:schemeClr val="accent6">
                  <a:lumMod val="50000"/>
                </a:schemeClr>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Sheet1!$E$2:$E$25</c:f>
              <c:numCache>
                <c:formatCode>0%</c:formatCode>
                <c:ptCount val="24"/>
                <c:pt idx="0">
                  <c:v>0.65253050957813763</c:v>
                </c:pt>
                <c:pt idx="1">
                  <c:v>0.62564589590231545</c:v>
                </c:pt>
                <c:pt idx="2">
                  <c:v>0.61115872403120053</c:v>
                </c:pt>
                <c:pt idx="3">
                  <c:v>0.6055610659841435</c:v>
                </c:pt>
                <c:pt idx="4">
                  <c:v>0.6154708229086967</c:v>
                </c:pt>
                <c:pt idx="5">
                  <c:v>0.64835453844754665</c:v>
                </c:pt>
                <c:pt idx="6">
                  <c:v>0.70641452281046357</c:v>
                </c:pt>
                <c:pt idx="7">
                  <c:v>0.76504494815268353</c:v>
                </c:pt>
                <c:pt idx="8">
                  <c:v>0.80471016488476255</c:v>
                </c:pt>
                <c:pt idx="9">
                  <c:v>0.83160674464191031</c:v>
                </c:pt>
                <c:pt idx="10">
                  <c:v>0.84822646116630751</c:v>
                </c:pt>
                <c:pt idx="11">
                  <c:v>0.85439415176901645</c:v>
                </c:pt>
                <c:pt idx="12">
                  <c:v>0.85707953717791063</c:v>
                </c:pt>
                <c:pt idx="13">
                  <c:v>0.85797018680196058</c:v>
                </c:pt>
                <c:pt idx="14">
                  <c:v>0.85662660204777286</c:v>
                </c:pt>
                <c:pt idx="15">
                  <c:v>0.8564740063145172</c:v>
                </c:pt>
                <c:pt idx="16">
                  <c:v>0.85892700640897046</c:v>
                </c:pt>
                <c:pt idx="17">
                  <c:v>0.85946363063424824</c:v>
                </c:pt>
                <c:pt idx="18">
                  <c:v>0.85123843639217334</c:v>
                </c:pt>
                <c:pt idx="19">
                  <c:v>0.83831847897851663</c:v>
                </c:pt>
                <c:pt idx="20">
                  <c:v>0.83590754104808995</c:v>
                </c:pt>
                <c:pt idx="21">
                  <c:v>0.82706091645382829</c:v>
                </c:pt>
                <c:pt idx="22">
                  <c:v>0.76939075823275571</c:v>
                </c:pt>
                <c:pt idx="23">
                  <c:v>0.69683534490384069</c:v>
                </c:pt>
              </c:numCache>
            </c:numRef>
          </c:val>
        </c:ser>
        <c:marker val="1"/>
        <c:axId val="103241216"/>
        <c:axId val="103268352"/>
      </c:lineChart>
      <c:catAx>
        <c:axId val="103241216"/>
        <c:scaling>
          <c:orientation val="minMax"/>
        </c:scaling>
        <c:axPos val="b"/>
        <c:title>
          <c:tx>
            <c:rich>
              <a:bodyPr/>
              <a:lstStyle/>
              <a:p>
                <a:pPr>
                  <a:defRPr/>
                </a:pPr>
                <a:r>
                  <a:rPr lang="en-US" dirty="0" smtClean="0"/>
                  <a:t>Hour Ending</a:t>
                </a:r>
                <a:endParaRPr lang="en-US" dirty="0"/>
              </a:p>
            </c:rich>
          </c:tx>
          <c:layout/>
        </c:title>
        <c:numFmt formatCode="General" sourceLinked="1"/>
        <c:tickLblPos val="nextTo"/>
        <c:txPr>
          <a:bodyPr rot="-5400000" vert="horz"/>
          <a:lstStyle/>
          <a:p>
            <a:pPr>
              <a:defRPr/>
            </a:pPr>
            <a:endParaRPr lang="en-US"/>
          </a:p>
        </c:txPr>
        <c:crossAx val="103268352"/>
        <c:crosses val="autoZero"/>
        <c:auto val="1"/>
        <c:lblAlgn val="ctr"/>
        <c:lblOffset val="100"/>
      </c:catAx>
      <c:valAx>
        <c:axId val="103268352"/>
        <c:scaling>
          <c:orientation val="minMax"/>
        </c:scaling>
        <c:axPos val="l"/>
        <c:majorGridlines/>
        <c:title>
          <c:tx>
            <c:rich>
              <a:bodyPr rot="-5400000" vert="horz"/>
              <a:lstStyle/>
              <a:p>
                <a:pPr>
                  <a:defRPr/>
                </a:pPr>
                <a:r>
                  <a:rPr lang="en-US" dirty="0" smtClean="0"/>
                  <a:t>Percent of Annual System Peak</a:t>
                </a:r>
                <a:endParaRPr lang="en-US" dirty="0"/>
              </a:p>
            </c:rich>
          </c:tx>
          <c:layout/>
        </c:title>
        <c:numFmt formatCode="0%" sourceLinked="0"/>
        <c:tickLblPos val="nextTo"/>
        <c:crossAx val="103241216"/>
        <c:crosses val="autoZero"/>
        <c:crossBetween val="between"/>
      </c:valAx>
      <c:spPr>
        <a:ln>
          <a:solidFill>
            <a:schemeClr val="tx1"/>
          </a:solidFill>
        </a:ln>
      </c:spPr>
    </c:plotArea>
    <c:legend>
      <c:legendPos val="r"/>
      <c:layout>
        <c:manualLayout>
          <c:xMode val="edge"/>
          <c:yMode val="edge"/>
          <c:x val="0.14929012345679088"/>
          <c:y val="0.49014961014926633"/>
          <c:w val="0.1955044435235074"/>
          <c:h val="0.31902517896977756"/>
        </c:manualLayout>
      </c:layou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0"/>
  <c:chart>
    <c:autoTitleDeleted val="1"/>
    <c:plotArea>
      <c:layout>
        <c:manualLayout>
          <c:layoutTarget val="inner"/>
          <c:xMode val="edge"/>
          <c:yMode val="edge"/>
          <c:x val="0.15111736032995876"/>
          <c:y val="5.9836009451064043E-2"/>
          <c:w val="0.82844675665542034"/>
          <c:h val="0.82630803321715962"/>
        </c:manualLayout>
      </c:layout>
      <c:barChart>
        <c:barDir val="col"/>
        <c:grouping val="stacked"/>
        <c:ser>
          <c:idx val="3"/>
          <c:order val="0"/>
          <c:tx>
            <c:strRef>
              <c:f>Sheet1!$J$7</c:f>
              <c:strCache>
                <c:ptCount val="1"/>
                <c:pt idx="0">
                  <c:v>Cumulative Savings (Mwa)</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Sheet1!$K$6:$AB$6</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Sheet1!$K$7:$AB$7</c:f>
              <c:numCache>
                <c:formatCode>_(* #,##0_);_(* \(#,##0\);_(* "-"??_);_(@_)</c:formatCode>
                <c:ptCount val="18"/>
                <c:pt idx="0">
                  <c:v>132.34289807238301</c:v>
                </c:pt>
                <c:pt idx="1">
                  <c:v>225.46104292424778</c:v>
                </c:pt>
                <c:pt idx="2">
                  <c:v>287.0557449228877</c:v>
                </c:pt>
                <c:pt idx="3">
                  <c:v>349.45282706114256</c:v>
                </c:pt>
                <c:pt idx="4">
                  <c:v>407.51544269559696</c:v>
                </c:pt>
                <c:pt idx="5">
                  <c:v>472.9247298231399</c:v>
                </c:pt>
                <c:pt idx="6">
                  <c:v>619.01796896776557</c:v>
                </c:pt>
                <c:pt idx="7">
                  <c:v>765.06902960085586</c:v>
                </c:pt>
                <c:pt idx="8">
                  <c:v>898.0736004504804</c:v>
                </c:pt>
                <c:pt idx="9">
                  <c:v>1021.7560771517069</c:v>
                </c:pt>
                <c:pt idx="10">
                  <c:v>1156.9167827432752</c:v>
                </c:pt>
                <c:pt idx="11">
                  <c:v>1303.8338183939165</c:v>
                </c:pt>
                <c:pt idx="12">
                  <c:v>1506.7011208691849</c:v>
                </c:pt>
                <c:pt idx="13">
                  <c:v>1740.9380370212546</c:v>
                </c:pt>
                <c:pt idx="14">
                  <c:v>1972.3963885374462</c:v>
                </c:pt>
                <c:pt idx="15">
                  <c:v>2227.2187744795306</c:v>
                </c:pt>
                <c:pt idx="16">
                  <c:v>2504.4183950778352</c:v>
                </c:pt>
                <c:pt idx="17">
                  <c:v>2757.6949369920862</c:v>
                </c:pt>
              </c:numCache>
            </c:numRef>
          </c:val>
        </c:ser>
        <c:overlap val="100"/>
        <c:axId val="103273216"/>
        <c:axId val="103274752"/>
      </c:barChart>
      <c:catAx>
        <c:axId val="103273216"/>
        <c:scaling>
          <c:orientation val="minMax"/>
        </c:scaling>
        <c:axPos val="b"/>
        <c:tickLblPos val="nextTo"/>
        <c:txPr>
          <a:bodyPr/>
          <a:lstStyle/>
          <a:p>
            <a:pPr>
              <a:defRPr sz="1800">
                <a:effectLst/>
              </a:defRPr>
            </a:pPr>
            <a:endParaRPr lang="en-US"/>
          </a:p>
        </c:txPr>
        <c:crossAx val="103274752"/>
        <c:crosses val="autoZero"/>
        <c:auto val="1"/>
        <c:lblAlgn val="ctr"/>
        <c:lblOffset val="100"/>
        <c:tickLblSkip val="5"/>
      </c:catAx>
      <c:valAx>
        <c:axId val="103274752"/>
        <c:scaling>
          <c:orientation val="minMax"/>
        </c:scaling>
        <c:axPos val="l"/>
        <c:majorGridlines/>
        <c:title>
          <c:tx>
            <c:rich>
              <a:bodyPr rot="-5400000" vert="horz"/>
              <a:lstStyle/>
              <a:p>
                <a:pPr>
                  <a:defRPr sz="2000"/>
                </a:pPr>
                <a:r>
                  <a:rPr lang="en-US" sz="2000" dirty="0" smtClean="0">
                    <a:effectLst/>
                  </a:rPr>
                  <a:t>Cumulative</a:t>
                </a:r>
                <a:r>
                  <a:rPr lang="en-US" sz="2000" baseline="0" dirty="0" smtClean="0">
                    <a:effectLst/>
                  </a:rPr>
                  <a:t> </a:t>
                </a:r>
                <a:r>
                  <a:rPr lang="en-US" sz="2000" dirty="0" smtClean="0">
                    <a:effectLst/>
                  </a:rPr>
                  <a:t> </a:t>
                </a:r>
                <a:r>
                  <a:rPr lang="en-US" sz="2000" dirty="0">
                    <a:effectLst/>
                  </a:rPr>
                  <a:t>Savings (aMW)</a:t>
                </a:r>
              </a:p>
            </c:rich>
          </c:tx>
          <c:layout>
            <c:manualLayout>
              <c:xMode val="edge"/>
              <c:yMode val="edge"/>
              <c:x val="5.9523809523809521E-3"/>
              <c:y val="0.17074660036704356"/>
            </c:manualLayout>
          </c:layout>
        </c:title>
        <c:numFmt formatCode="#,##0" sourceLinked="0"/>
        <c:tickLblPos val="nextTo"/>
        <c:txPr>
          <a:bodyPr/>
          <a:lstStyle/>
          <a:p>
            <a:pPr>
              <a:defRPr sz="2000">
                <a:effectLst/>
              </a:defRPr>
            </a:pPr>
            <a:endParaRPr lang="en-US"/>
          </a:p>
        </c:txPr>
        <c:crossAx val="103273216"/>
        <c:crosses val="autoZero"/>
        <c:crossBetween val="between"/>
      </c:valAx>
      <c:spPr>
        <a:solidFill>
          <a:prstClr val="white"/>
        </a:solidFill>
      </c:spPr>
    </c:plotArea>
    <c:plotVisOnly val="1"/>
  </c:chart>
  <c:txPr>
    <a:bodyPr/>
    <a:lstStyle/>
    <a:p>
      <a:pPr>
        <a:defRPr sz="1800">
          <a:effectLst>
            <a:outerShdw blurRad="38100" dist="38100" dir="2700000" algn="tl">
              <a:srgbClr val="000000">
                <a:alpha val="43137"/>
              </a:srgbClr>
            </a:outerShdw>
          </a:effectLst>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929133858267836"/>
          <c:y val="4.4861391929187561E-2"/>
          <c:w val="0.84230582288325073"/>
          <c:h val="0.74699660602616769"/>
        </c:manualLayout>
      </c:layout>
      <c:lineChart>
        <c:grouping val="standard"/>
        <c:ser>
          <c:idx val="4"/>
          <c:order val="0"/>
          <c:tx>
            <c:strRef>
              <c:f>Sheet1!$F$1</c:f>
              <c:strCache>
                <c:ptCount val="1"/>
                <c:pt idx="0">
                  <c:v>ELCAP_weekday</c:v>
                </c:pt>
              </c:strCache>
            </c:strRef>
          </c:tx>
          <c:spPr>
            <a:ln w="50800">
              <a:solidFill>
                <a:schemeClr val="accent3">
                  <a:lumMod val="60000"/>
                  <a:lumOff val="40000"/>
                </a:schemeClr>
              </a:solidFill>
            </a:ln>
          </c:spPr>
          <c:marker>
            <c:symbol val="triangle"/>
            <c:size val="8"/>
            <c:spPr>
              <a:solidFill>
                <a:schemeClr val="accent3"/>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Sheet1!$F$2:$F$25</c:f>
              <c:numCache>
                <c:formatCode>_(* #,##0.00_);_(* \(#,##0.00\);_(* "-"??_);_(@_)</c:formatCode>
                <c:ptCount val="24"/>
                <c:pt idx="0">
                  <c:v>0.21999999880790863</c:v>
                </c:pt>
                <c:pt idx="1">
                  <c:v>0.17000000178813934</c:v>
                </c:pt>
                <c:pt idx="2">
                  <c:v>0.14000000059604703</c:v>
                </c:pt>
                <c:pt idx="3">
                  <c:v>0.14000000059604703</c:v>
                </c:pt>
                <c:pt idx="4">
                  <c:v>0.15999999642372256</c:v>
                </c:pt>
                <c:pt idx="5">
                  <c:v>0.31999999284744518</c:v>
                </c:pt>
                <c:pt idx="6">
                  <c:v>0.69999998807907404</c:v>
                </c:pt>
                <c:pt idx="7">
                  <c:v>1.1000000238418659</c:v>
                </c:pt>
                <c:pt idx="8">
                  <c:v>0.98000001907348855</c:v>
                </c:pt>
                <c:pt idx="9">
                  <c:v>0.82999998331070202</c:v>
                </c:pt>
                <c:pt idx="10">
                  <c:v>0.7200000286102296</c:v>
                </c:pt>
                <c:pt idx="11">
                  <c:v>0.62000000476837436</c:v>
                </c:pt>
                <c:pt idx="12">
                  <c:v>0.54000002145767212</c:v>
                </c:pt>
                <c:pt idx="13">
                  <c:v>0.49000000953674427</c:v>
                </c:pt>
                <c:pt idx="14">
                  <c:v>0.43000000715255937</c:v>
                </c:pt>
                <c:pt idx="15">
                  <c:v>0.41999998688697832</c:v>
                </c:pt>
                <c:pt idx="16">
                  <c:v>0.46999999880790738</c:v>
                </c:pt>
                <c:pt idx="17">
                  <c:v>0.58999997377395641</c:v>
                </c:pt>
                <c:pt idx="18">
                  <c:v>0.7200000286102296</c:v>
                </c:pt>
                <c:pt idx="19">
                  <c:v>0.73000001907349077</c:v>
                </c:pt>
                <c:pt idx="20">
                  <c:v>0.68999999761581843</c:v>
                </c:pt>
                <c:pt idx="21">
                  <c:v>0.66000002622604637</c:v>
                </c:pt>
                <c:pt idx="22">
                  <c:v>0.55000001192092896</c:v>
                </c:pt>
                <c:pt idx="23">
                  <c:v>0.37000000476837158</c:v>
                </c:pt>
              </c:numCache>
            </c:numRef>
          </c:val>
        </c:ser>
        <c:ser>
          <c:idx val="5"/>
          <c:order val="1"/>
          <c:tx>
            <c:strRef>
              <c:f>Sheet1!$G$1</c:f>
              <c:strCache>
                <c:ptCount val="1"/>
                <c:pt idx="0">
                  <c:v>ELCAP_weekend</c:v>
                </c:pt>
              </c:strCache>
            </c:strRef>
          </c:tx>
          <c:spPr>
            <a:ln w="50800">
              <a:solidFill>
                <a:schemeClr val="accent1">
                  <a:lumMod val="75000"/>
                </a:schemeClr>
              </a:solidFill>
            </a:ln>
          </c:spPr>
          <c:marker>
            <c:symbol val="square"/>
            <c:size val="7"/>
            <c:spPr>
              <a:solidFill>
                <a:srgbClr val="00206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Sheet1!$G$2:$G$25</c:f>
              <c:numCache>
                <c:formatCode>_(* #,##0.00_);_(* \(#,##0.00\);_(* "-"??_);_(@_)</c:formatCode>
                <c:ptCount val="24"/>
                <c:pt idx="0">
                  <c:v>0.25</c:v>
                </c:pt>
                <c:pt idx="1">
                  <c:v>0.18999999761581496</c:v>
                </c:pt>
                <c:pt idx="2">
                  <c:v>0.15000000596046512</c:v>
                </c:pt>
                <c:pt idx="3">
                  <c:v>0.14000000059604703</c:v>
                </c:pt>
                <c:pt idx="4">
                  <c:v>0.15000000596046512</c:v>
                </c:pt>
                <c:pt idx="5">
                  <c:v>0.1800000071525574</c:v>
                </c:pt>
                <c:pt idx="6">
                  <c:v>0.28000000119209412</c:v>
                </c:pt>
                <c:pt idx="7">
                  <c:v>0.49000000953674427</c:v>
                </c:pt>
                <c:pt idx="8">
                  <c:v>0.80000001192092896</c:v>
                </c:pt>
                <c:pt idx="9">
                  <c:v>1</c:v>
                </c:pt>
                <c:pt idx="10">
                  <c:v>1.0099999904632524</c:v>
                </c:pt>
                <c:pt idx="11">
                  <c:v>0.9100000262260437</c:v>
                </c:pt>
                <c:pt idx="12">
                  <c:v>0.81000000238419056</c:v>
                </c:pt>
                <c:pt idx="13">
                  <c:v>0.7200000286102296</c:v>
                </c:pt>
                <c:pt idx="14">
                  <c:v>0.62000000476837436</c:v>
                </c:pt>
                <c:pt idx="15">
                  <c:v>0.57999998331070202</c:v>
                </c:pt>
                <c:pt idx="16">
                  <c:v>0.60000002384185791</c:v>
                </c:pt>
                <c:pt idx="17">
                  <c:v>0.66000002622604637</c:v>
                </c:pt>
                <c:pt idx="18">
                  <c:v>0.7099999785423301</c:v>
                </c:pt>
                <c:pt idx="19">
                  <c:v>0.7099999785423301</c:v>
                </c:pt>
                <c:pt idx="20">
                  <c:v>0.6700000166893072</c:v>
                </c:pt>
                <c:pt idx="21">
                  <c:v>0.62000000476837436</c:v>
                </c:pt>
                <c:pt idx="22">
                  <c:v>0.51999998092651367</c:v>
                </c:pt>
                <c:pt idx="23">
                  <c:v>0.38999998569488808</c:v>
                </c:pt>
              </c:numCache>
            </c:numRef>
          </c:val>
        </c:ser>
        <c:marker val="1"/>
        <c:axId val="104256640"/>
        <c:axId val="104283520"/>
      </c:lineChart>
      <c:catAx>
        <c:axId val="104256640"/>
        <c:scaling>
          <c:orientation val="minMax"/>
        </c:scaling>
        <c:axPos val="b"/>
        <c:title>
          <c:tx>
            <c:rich>
              <a:bodyPr/>
              <a:lstStyle/>
              <a:p>
                <a:pPr>
                  <a:defRPr/>
                </a:pPr>
                <a:r>
                  <a:rPr lang="en-US" dirty="0" smtClean="0"/>
                  <a:t>Hour Ending</a:t>
                </a:r>
                <a:endParaRPr lang="en-US" dirty="0"/>
              </a:p>
            </c:rich>
          </c:tx>
        </c:title>
        <c:numFmt formatCode="General" sourceLinked="1"/>
        <c:tickLblPos val="nextTo"/>
        <c:txPr>
          <a:bodyPr rot="-5400000" vert="horz"/>
          <a:lstStyle/>
          <a:p>
            <a:pPr>
              <a:defRPr/>
            </a:pPr>
            <a:endParaRPr lang="en-US"/>
          </a:p>
        </c:txPr>
        <c:crossAx val="104283520"/>
        <c:crosses val="autoZero"/>
        <c:auto val="1"/>
        <c:lblAlgn val="ctr"/>
        <c:lblOffset val="100"/>
        <c:tickLblSkip val="1"/>
      </c:catAx>
      <c:valAx>
        <c:axId val="104283520"/>
        <c:scaling>
          <c:orientation val="minMax"/>
        </c:scaling>
        <c:axPos val="l"/>
        <c:majorGridlines/>
        <c:title>
          <c:tx>
            <c:rich>
              <a:bodyPr rot="-5400000" vert="horz"/>
              <a:lstStyle/>
              <a:p>
                <a:pPr>
                  <a:defRPr/>
                </a:pPr>
                <a:r>
                  <a:rPr lang="en-US" dirty="0" smtClean="0"/>
                  <a:t>KW</a:t>
                </a:r>
                <a:endParaRPr lang="en-US" dirty="0"/>
              </a:p>
            </c:rich>
          </c:tx>
        </c:title>
        <c:numFmt formatCode="_(* #,##0.00_);_(* \(#,##0.00\);_(* &quot;-&quot;??_);_(@_)" sourceLinked="1"/>
        <c:tickLblPos val="nextTo"/>
        <c:crossAx val="104256640"/>
        <c:crosses val="autoZero"/>
        <c:crossBetween val="between"/>
      </c:valAx>
      <c:spPr>
        <a:ln>
          <a:solidFill>
            <a:schemeClr val="tx1"/>
          </a:solidFill>
        </a:ln>
      </c:spPr>
    </c:plotArea>
    <c:legend>
      <c:legendPos val="r"/>
      <c:layout>
        <c:manualLayout>
          <c:xMode val="edge"/>
          <c:yMode val="edge"/>
          <c:x val="0.49085642072518731"/>
          <c:y val="0.58836075328057269"/>
          <c:w val="0.26685962865752894"/>
          <c:h val="0.1852564857467916"/>
        </c:manualLayout>
      </c:layou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Water</a:t>
            </a:r>
            <a:r>
              <a:rPr lang="en-US" baseline="0" dirty="0" smtClean="0"/>
              <a:t> Heating Hourly Load Profiles – 1990 and 2012</a:t>
            </a:r>
            <a:endParaRPr lang="en-US" dirty="0"/>
          </a:p>
        </c:rich>
      </c:tx>
    </c:title>
    <c:plotArea>
      <c:layout>
        <c:manualLayout>
          <c:layoutTarget val="inner"/>
          <c:xMode val="edge"/>
          <c:yMode val="edge"/>
          <c:x val="0.13929133858267848"/>
          <c:y val="0.12174023701582756"/>
          <c:w val="0.84230582288325073"/>
          <c:h val="0.6233011214507278"/>
        </c:manualLayout>
      </c:layout>
      <c:lineChart>
        <c:grouping val="standard"/>
        <c:ser>
          <c:idx val="4"/>
          <c:order val="0"/>
          <c:tx>
            <c:strRef>
              <c:f>Sheet1!$F$1</c:f>
              <c:strCache>
                <c:ptCount val="1"/>
                <c:pt idx="0">
                  <c:v>ELCAP_weekday</c:v>
                </c:pt>
              </c:strCache>
            </c:strRef>
          </c:tx>
          <c:spPr>
            <a:ln w="50800">
              <a:solidFill>
                <a:schemeClr val="accent3">
                  <a:lumMod val="60000"/>
                  <a:lumOff val="40000"/>
                </a:schemeClr>
              </a:solidFill>
            </a:ln>
          </c:spPr>
          <c:marker>
            <c:symbol val="triangle"/>
            <c:size val="10"/>
            <c:spPr>
              <a:solidFill>
                <a:schemeClr val="accent3"/>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Sheet1!$F$2:$F$25</c:f>
              <c:numCache>
                <c:formatCode>_(* #,##0.00_);_(* \(#,##0.00\);_(* "-"??_);_(@_)</c:formatCode>
                <c:ptCount val="24"/>
                <c:pt idx="0">
                  <c:v>0.21999999880790855</c:v>
                </c:pt>
                <c:pt idx="1">
                  <c:v>0.17000000178813934</c:v>
                </c:pt>
                <c:pt idx="2">
                  <c:v>0.140000000596047</c:v>
                </c:pt>
                <c:pt idx="3">
                  <c:v>0.140000000596047</c:v>
                </c:pt>
                <c:pt idx="4">
                  <c:v>0.15999999642372251</c:v>
                </c:pt>
                <c:pt idx="5">
                  <c:v>0.31999999284744507</c:v>
                </c:pt>
                <c:pt idx="6">
                  <c:v>0.69999998807907382</c:v>
                </c:pt>
                <c:pt idx="7">
                  <c:v>1.1000000238418655</c:v>
                </c:pt>
                <c:pt idx="8">
                  <c:v>0.98000001907348844</c:v>
                </c:pt>
                <c:pt idx="9">
                  <c:v>0.82999998331070191</c:v>
                </c:pt>
                <c:pt idx="10">
                  <c:v>0.7200000286102296</c:v>
                </c:pt>
                <c:pt idx="11">
                  <c:v>0.62000000476837425</c:v>
                </c:pt>
                <c:pt idx="12">
                  <c:v>0.54000002145767212</c:v>
                </c:pt>
                <c:pt idx="13">
                  <c:v>0.49000000953674422</c:v>
                </c:pt>
                <c:pt idx="14">
                  <c:v>0.43000000715255926</c:v>
                </c:pt>
                <c:pt idx="15">
                  <c:v>0.41999998688697832</c:v>
                </c:pt>
                <c:pt idx="16">
                  <c:v>0.46999999880790738</c:v>
                </c:pt>
                <c:pt idx="17">
                  <c:v>0.5899999737739563</c:v>
                </c:pt>
                <c:pt idx="18">
                  <c:v>0.7200000286102296</c:v>
                </c:pt>
                <c:pt idx="19">
                  <c:v>0.73000001907349055</c:v>
                </c:pt>
                <c:pt idx="20">
                  <c:v>0.68999999761581798</c:v>
                </c:pt>
                <c:pt idx="21">
                  <c:v>0.66000002622604625</c:v>
                </c:pt>
                <c:pt idx="22">
                  <c:v>0.55000001192092896</c:v>
                </c:pt>
                <c:pt idx="23">
                  <c:v>0.37000000476837158</c:v>
                </c:pt>
              </c:numCache>
            </c:numRef>
          </c:val>
        </c:ser>
        <c:ser>
          <c:idx val="0"/>
          <c:order val="1"/>
          <c:tx>
            <c:strRef>
              <c:f>Sheet1!$D$1</c:f>
              <c:strCache>
                <c:ptCount val="1"/>
                <c:pt idx="0">
                  <c:v>RBSA_weekday</c:v>
                </c:pt>
              </c:strCache>
            </c:strRef>
          </c:tx>
          <c:spPr>
            <a:ln w="50800">
              <a:solidFill>
                <a:schemeClr val="accent4"/>
              </a:solidFill>
            </a:ln>
          </c:spPr>
          <c:marker>
            <c:symbol val="circle"/>
            <c:size val="8"/>
            <c:spPr>
              <a:solidFill>
                <a:srgbClr val="FFC000"/>
              </a:solidFill>
            </c:spPr>
          </c:marker>
          <c:val>
            <c:numRef>
              <c:f>Sheet1!$D$2:$D$25</c:f>
              <c:numCache>
                <c:formatCode>_(* #,##0.00_);_(* \(#,##0.00\);_(* "-"??_);_(@_)</c:formatCode>
                <c:ptCount val="24"/>
                <c:pt idx="0">
                  <c:v>0.15749050676822737</c:v>
                </c:pt>
                <c:pt idx="1">
                  <c:v>0.11708804965019225</c:v>
                </c:pt>
                <c:pt idx="2">
                  <c:v>9.3963056802749648E-2</c:v>
                </c:pt>
                <c:pt idx="3">
                  <c:v>8.4146797657012967E-2</c:v>
                </c:pt>
                <c:pt idx="4">
                  <c:v>9.6332848072052585E-2</c:v>
                </c:pt>
                <c:pt idx="5">
                  <c:v>0.16525658965110779</c:v>
                </c:pt>
                <c:pt idx="6">
                  <c:v>0.45229017734527588</c:v>
                </c:pt>
                <c:pt idx="7">
                  <c:v>0.54206478595733187</c:v>
                </c:pt>
                <c:pt idx="8">
                  <c:v>0.53142213821411133</c:v>
                </c:pt>
                <c:pt idx="9">
                  <c:v>0.48982852697372592</c:v>
                </c:pt>
                <c:pt idx="10">
                  <c:v>0.44965520501136774</c:v>
                </c:pt>
                <c:pt idx="11">
                  <c:v>0.44710314273834229</c:v>
                </c:pt>
                <c:pt idx="12">
                  <c:v>0.41086688637733643</c:v>
                </c:pt>
                <c:pt idx="13">
                  <c:v>0.36150428652763472</c:v>
                </c:pt>
                <c:pt idx="14">
                  <c:v>0.31716677546501343</c:v>
                </c:pt>
                <c:pt idx="15">
                  <c:v>0.29853916168212891</c:v>
                </c:pt>
                <c:pt idx="16">
                  <c:v>0.33623069524765287</c:v>
                </c:pt>
                <c:pt idx="17">
                  <c:v>0.37794327735901118</c:v>
                </c:pt>
                <c:pt idx="18">
                  <c:v>0.39560759067535517</c:v>
                </c:pt>
                <c:pt idx="19">
                  <c:v>0.42367568612098738</c:v>
                </c:pt>
                <c:pt idx="20">
                  <c:v>0.43799212574958918</c:v>
                </c:pt>
                <c:pt idx="21">
                  <c:v>0.45083081722259538</c:v>
                </c:pt>
                <c:pt idx="22">
                  <c:v>0.35488322377205123</c:v>
                </c:pt>
                <c:pt idx="23">
                  <c:v>0.26920244097709656</c:v>
                </c:pt>
              </c:numCache>
            </c:numRef>
          </c:val>
        </c:ser>
        <c:marker val="1"/>
        <c:axId val="105069568"/>
        <c:axId val="105117184"/>
      </c:lineChart>
      <c:catAx>
        <c:axId val="105069568"/>
        <c:scaling>
          <c:orientation val="minMax"/>
        </c:scaling>
        <c:axPos val="b"/>
        <c:title>
          <c:tx>
            <c:rich>
              <a:bodyPr/>
              <a:lstStyle/>
              <a:p>
                <a:pPr>
                  <a:defRPr/>
                </a:pPr>
                <a:r>
                  <a:rPr lang="en-US" dirty="0" smtClean="0"/>
                  <a:t>Hour Ending</a:t>
                </a:r>
                <a:endParaRPr lang="en-US" dirty="0"/>
              </a:p>
            </c:rich>
          </c:tx>
        </c:title>
        <c:numFmt formatCode="General" sourceLinked="1"/>
        <c:tickLblPos val="nextTo"/>
        <c:txPr>
          <a:bodyPr rot="-5400000" vert="horz"/>
          <a:lstStyle/>
          <a:p>
            <a:pPr>
              <a:defRPr/>
            </a:pPr>
            <a:endParaRPr lang="en-US"/>
          </a:p>
        </c:txPr>
        <c:crossAx val="105117184"/>
        <c:crosses val="autoZero"/>
        <c:auto val="1"/>
        <c:lblAlgn val="ctr"/>
        <c:lblOffset val="100"/>
        <c:tickLblSkip val="1"/>
      </c:catAx>
      <c:valAx>
        <c:axId val="105117184"/>
        <c:scaling>
          <c:orientation val="minMax"/>
        </c:scaling>
        <c:axPos val="l"/>
        <c:majorGridlines/>
        <c:title>
          <c:tx>
            <c:rich>
              <a:bodyPr rot="-5400000" vert="horz"/>
              <a:lstStyle/>
              <a:p>
                <a:pPr>
                  <a:defRPr/>
                </a:pPr>
                <a:r>
                  <a:rPr lang="en-US" dirty="0" smtClean="0"/>
                  <a:t>KW</a:t>
                </a:r>
              </a:p>
            </c:rich>
          </c:tx>
        </c:title>
        <c:numFmt formatCode="_(* #,##0.00_);_(* \(#,##0.00\);_(* &quot;-&quot;??_);_(@_)" sourceLinked="1"/>
        <c:tickLblPos val="nextTo"/>
        <c:crossAx val="105069568"/>
        <c:crosses val="autoZero"/>
        <c:crossBetween val="between"/>
      </c:valAx>
      <c:spPr>
        <a:ln>
          <a:solidFill>
            <a:schemeClr val="tx1"/>
          </a:solidFill>
        </a:ln>
      </c:spPr>
    </c:plotArea>
    <c:legend>
      <c:legendPos val="b"/>
      <c:legendEntry>
        <c:idx val="0"/>
        <c:txPr>
          <a:bodyPr/>
          <a:lstStyle/>
          <a:p>
            <a:pPr>
              <a:defRPr>
                <a:solidFill>
                  <a:schemeClr val="dk1"/>
                </a:solidFill>
                <a:latin typeface="+mn-lt"/>
                <a:ea typeface="+mn-ea"/>
                <a:cs typeface="+mn-cs"/>
              </a:defRPr>
            </a:pPr>
            <a:endParaRPr lang="en-US"/>
          </a:p>
        </c:txPr>
      </c:legendEntry>
      <c:layout>
        <c:manualLayout>
          <c:xMode val="edge"/>
          <c:yMode val="edge"/>
          <c:x val="0.31365886555847361"/>
          <c:y val="0.8895365162687997"/>
          <c:w val="0.51465745601244284"/>
          <c:h val="7.0088880935337883E-2"/>
        </c:manualLayout>
      </c:layou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PNW Residential</a:t>
            </a:r>
            <a:r>
              <a:rPr lang="en-US" baseline="0" dirty="0" smtClean="0"/>
              <a:t> Demand  - 1990 vs. 2012</a:t>
            </a:r>
            <a:endParaRPr lang="en-US" dirty="0"/>
          </a:p>
        </c:rich>
      </c:tx>
    </c:title>
    <c:plotArea>
      <c:layout>
        <c:manualLayout>
          <c:layoutTarget val="inner"/>
          <c:xMode val="edge"/>
          <c:yMode val="edge"/>
          <c:x val="0.13929133858267859"/>
          <c:y val="0.11661552416242089"/>
          <c:w val="0.84230582288325073"/>
          <c:h val="0.63401073027636268"/>
        </c:manualLayout>
      </c:layout>
      <c:lineChart>
        <c:grouping val="standard"/>
        <c:ser>
          <c:idx val="3"/>
          <c:order val="0"/>
          <c:tx>
            <c:strRef>
              <c:f>Sheet1!$E$1</c:f>
              <c:strCache>
                <c:ptCount val="1"/>
                <c:pt idx="0">
                  <c:v>PNW Hourly Demand (MW)  - 1990 Stock</c:v>
                </c:pt>
              </c:strCache>
            </c:strRef>
          </c:tx>
          <c:spPr>
            <a:ln w="50800">
              <a:solidFill>
                <a:srgbClr val="FFC000"/>
              </a:solidFill>
            </a:ln>
          </c:spPr>
          <c:marker>
            <c:symbol val="square"/>
            <c:size val="10"/>
            <c:spPr>
              <a:solidFill>
                <a:srgbClr val="FFC000"/>
              </a:solidFill>
            </c:spPr>
          </c:marker>
          <c:val>
            <c:numRef>
              <c:f>Sheet1!$E$2:$E$25</c:f>
              <c:numCache>
                <c:formatCode>_(* #,##0_);_(* \(#,##0\);_(* "-"??_);_(@_)</c:formatCode>
                <c:ptCount val="24"/>
                <c:pt idx="0">
                  <c:v>660.26905642226336</c:v>
                </c:pt>
                <c:pt idx="1">
                  <c:v>510.20791536660414</c:v>
                </c:pt>
                <c:pt idx="2">
                  <c:v>420.17122178886831</c:v>
                </c:pt>
                <c:pt idx="3">
                  <c:v>420.17122178886831</c:v>
                </c:pt>
                <c:pt idx="4">
                  <c:v>480.19566926679016</c:v>
                </c:pt>
                <c:pt idx="5">
                  <c:v>960.39133853358055</c:v>
                </c:pt>
                <c:pt idx="6">
                  <c:v>2100.8560642226339</c:v>
                </c:pt>
                <c:pt idx="7">
                  <c:v>3301.3453715547325</c:v>
                </c:pt>
                <c:pt idx="8">
                  <c:v>2941.198597243786</c:v>
                </c:pt>
                <c:pt idx="9">
                  <c:v>2491.0150399116874</c:v>
                </c:pt>
                <c:pt idx="10">
                  <c:v>2160.8806458656741</c:v>
                </c:pt>
                <c:pt idx="11">
                  <c:v>1860.7582743109458</c:v>
                </c:pt>
                <c:pt idx="12">
                  <c:v>1620.6604843992568</c:v>
                </c:pt>
                <c:pt idx="13">
                  <c:v>1470.5992986218928</c:v>
                </c:pt>
                <c:pt idx="14">
                  <c:v>1290.5259114664211</c:v>
                </c:pt>
                <c:pt idx="15">
                  <c:v>1260.5136206448972</c:v>
                </c:pt>
                <c:pt idx="16">
                  <c:v>1410.5748064222635</c:v>
                </c:pt>
                <c:pt idx="17">
                  <c:v>1770.721491289795</c:v>
                </c:pt>
                <c:pt idx="18">
                  <c:v>2160.8806458656741</c:v>
                </c:pt>
                <c:pt idx="19">
                  <c:v>2190.892847243786</c:v>
                </c:pt>
                <c:pt idx="20">
                  <c:v>2070.8438628445324</c:v>
                </c:pt>
                <c:pt idx="21">
                  <c:v>1980.807258710206</c:v>
                </c:pt>
                <c:pt idx="22">
                  <c:v>1650.6726857773658</c:v>
                </c:pt>
                <c:pt idx="23">
                  <c:v>1110.4525243109458</c:v>
                </c:pt>
              </c:numCache>
            </c:numRef>
          </c:val>
        </c:ser>
        <c:ser>
          <c:idx val="5"/>
          <c:order val="1"/>
          <c:tx>
            <c:strRef>
              <c:f>Sheet1!$F$1</c:f>
              <c:strCache>
                <c:ptCount val="1"/>
                <c:pt idx="0">
                  <c:v>PNW Hourly Demand (MW)  - 2012 Stock</c:v>
                </c:pt>
              </c:strCache>
            </c:strRef>
          </c:tx>
          <c:spPr>
            <a:ln w="50800">
              <a:solidFill>
                <a:srgbClr val="7030A0"/>
              </a:solidFill>
            </a:ln>
          </c:spPr>
          <c:marker>
            <c:symbol val="diamond"/>
            <c:size val="10"/>
            <c:spPr>
              <a:solidFill>
                <a:srgbClr val="7030A0"/>
              </a:solidFill>
            </c:spPr>
          </c:marker>
          <c:val>
            <c:numRef>
              <c:f>Sheet1!$F$2:$F$25</c:f>
              <c:numCache>
                <c:formatCode>_(* #,##0_);_(* \(#,##0\);_(* "-"??_);_(@_)</c:formatCode>
                <c:ptCount val="24"/>
                <c:pt idx="0">
                  <c:v>602.79554461741452</c:v>
                </c:pt>
                <c:pt idx="1">
                  <c:v>448.15497838830947</c:v>
                </c:pt>
                <c:pt idx="2">
                  <c:v>359.64397576475216</c:v>
                </c:pt>
                <c:pt idx="3">
                  <c:v>322.07220461940778</c:v>
                </c:pt>
                <c:pt idx="4">
                  <c:v>368.71436132717133</c:v>
                </c:pt>
                <c:pt idx="5">
                  <c:v>632.52025791597248</c:v>
                </c:pt>
                <c:pt idx="6">
                  <c:v>1731.1424629497528</c:v>
                </c:pt>
                <c:pt idx="7">
                  <c:v>2074.7551365108557</c:v>
                </c:pt>
                <c:pt idx="8">
                  <c:v>2034.0203597030661</c:v>
                </c:pt>
                <c:pt idx="9">
                  <c:v>1874.8206463060378</c:v>
                </c:pt>
                <c:pt idx="10">
                  <c:v>1721.0570958018302</c:v>
                </c:pt>
                <c:pt idx="11">
                  <c:v>1711.289067243576</c:v>
                </c:pt>
                <c:pt idx="12">
                  <c:v>1572.5946510767951</c:v>
                </c:pt>
                <c:pt idx="13">
                  <c:v>1383.6591027016639</c:v>
                </c:pt>
                <c:pt idx="14">
                  <c:v>1213.9571017594337</c:v>
                </c:pt>
                <c:pt idx="15">
                  <c:v>1142.6598354949949</c:v>
                </c:pt>
                <c:pt idx="16">
                  <c:v>1286.924330983162</c:v>
                </c:pt>
                <c:pt idx="17">
                  <c:v>1446.5794058647157</c:v>
                </c:pt>
                <c:pt idx="18">
                  <c:v>1514.1896357402811</c:v>
                </c:pt>
                <c:pt idx="19">
                  <c:v>1621.6203833308198</c:v>
                </c:pt>
                <c:pt idx="20">
                  <c:v>1676.4166132750511</c:v>
                </c:pt>
                <c:pt idx="21">
                  <c:v>1725.5567562427543</c:v>
                </c:pt>
                <c:pt idx="22">
                  <c:v>1358.3169585204125</c:v>
                </c:pt>
                <c:pt idx="23">
                  <c:v>1030.3734196495998</c:v>
                </c:pt>
              </c:numCache>
            </c:numRef>
          </c:val>
        </c:ser>
        <c:marker val="1"/>
        <c:axId val="106481920"/>
        <c:axId val="106488576"/>
      </c:lineChart>
      <c:catAx>
        <c:axId val="106481920"/>
        <c:scaling>
          <c:orientation val="minMax"/>
        </c:scaling>
        <c:axPos val="b"/>
        <c:title>
          <c:tx>
            <c:rich>
              <a:bodyPr/>
              <a:lstStyle/>
              <a:p>
                <a:pPr>
                  <a:defRPr/>
                </a:pPr>
                <a:r>
                  <a:rPr lang="en-US" dirty="0" smtClean="0"/>
                  <a:t>Hour Ending</a:t>
                </a:r>
                <a:endParaRPr lang="en-US" dirty="0"/>
              </a:p>
            </c:rich>
          </c:tx>
        </c:title>
        <c:numFmt formatCode="General" sourceLinked="1"/>
        <c:tickLblPos val="nextTo"/>
        <c:txPr>
          <a:bodyPr rot="-5400000" vert="horz"/>
          <a:lstStyle/>
          <a:p>
            <a:pPr>
              <a:defRPr/>
            </a:pPr>
            <a:endParaRPr lang="en-US"/>
          </a:p>
        </c:txPr>
        <c:crossAx val="106488576"/>
        <c:crosses val="autoZero"/>
        <c:auto val="1"/>
        <c:lblAlgn val="ctr"/>
        <c:lblOffset val="100"/>
        <c:tickLblSkip val="1"/>
      </c:catAx>
      <c:valAx>
        <c:axId val="106488576"/>
        <c:scaling>
          <c:orientation val="minMax"/>
        </c:scaling>
        <c:axPos val="l"/>
        <c:majorGridlines/>
        <c:title>
          <c:tx>
            <c:rich>
              <a:bodyPr rot="-5400000" vert="horz"/>
              <a:lstStyle/>
              <a:p>
                <a:pPr>
                  <a:defRPr/>
                </a:pPr>
                <a:r>
                  <a:rPr lang="en-US" dirty="0" smtClean="0"/>
                  <a:t>Hourly DWH Demand (MW)</a:t>
                </a:r>
              </a:p>
            </c:rich>
          </c:tx>
        </c:title>
        <c:numFmt formatCode="_(* #,##0_);_(* \(#,##0\);_(* &quot;-&quot;??_);_(@_)" sourceLinked="1"/>
        <c:tickLblPos val="nextTo"/>
        <c:crossAx val="106481920"/>
        <c:crosses val="autoZero"/>
        <c:crossBetween val="between"/>
      </c:valAx>
      <c:spPr>
        <a:ln>
          <a:solidFill>
            <a:schemeClr val="tx1"/>
          </a:solidFill>
        </a:ln>
      </c:spPr>
    </c:plotArea>
    <c:legend>
      <c:legendPos val="b"/>
      <c:layout>
        <c:manualLayout>
          <c:xMode val="edge"/>
          <c:yMode val="edge"/>
          <c:x val="8.2638281325945386E-3"/>
          <c:y val="0.92283265728147645"/>
          <c:w val="0.97266975308642178"/>
          <c:h val="6.4140419947506869E-2"/>
        </c:manualLayout>
      </c:layout>
      <c:spPr>
        <a:solidFill>
          <a:schemeClr val="lt1"/>
        </a:solidFill>
        <a:ln w="25400" cap="flat" cmpd="sng" algn="ctr">
          <a:solidFill>
            <a:schemeClr val="dk1"/>
          </a:solidFill>
          <a:prstDash val="solid"/>
        </a:ln>
        <a:effectLst/>
      </c:spPr>
      <c:txPr>
        <a:bodyPr/>
        <a:lstStyle/>
        <a:p>
          <a:pPr>
            <a:defRPr sz="1600" b="1">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882837561971418"/>
          <c:y val="4.4861391929187512E-2"/>
          <c:w val="0.84079286964129485"/>
          <c:h val="0.76460435049955466"/>
        </c:manualLayout>
      </c:layout>
      <c:lineChart>
        <c:grouping val="standard"/>
        <c:ser>
          <c:idx val="0"/>
          <c:order val="0"/>
          <c:tx>
            <c:strRef>
              <c:f>Sheet1!$B$1</c:f>
              <c:strCache>
                <c:ptCount val="1"/>
                <c:pt idx="0">
                  <c:v>ELCAP DWH Profile</c:v>
                </c:pt>
              </c:strCache>
            </c:strRef>
          </c:tx>
          <c:spPr>
            <a:ln w="50800">
              <a:solidFill>
                <a:srgbClr val="FFC000"/>
              </a:solidFill>
            </a:ln>
          </c:spPr>
          <c:marker>
            <c:symbol val="diamond"/>
            <c:size val="7"/>
            <c:spPr>
              <a:solidFill>
                <a:srgbClr val="FFC00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Sheet1!$B$2:$B$25</c:f>
              <c:numCache>
                <c:formatCode>0%</c:formatCode>
                <c:ptCount val="24"/>
                <c:pt idx="0">
                  <c:v>0.19999999458139739</c:v>
                </c:pt>
                <c:pt idx="1">
                  <c:v>0.15454545282135435</c:v>
                </c:pt>
                <c:pt idx="2">
                  <c:v>0.12727272505602566</c:v>
                </c:pt>
                <c:pt idx="3">
                  <c:v>0.12727272505602566</c:v>
                </c:pt>
                <c:pt idx="4">
                  <c:v>0.14545453905074079</c:v>
                </c:pt>
                <c:pt idx="5">
                  <c:v>0.29090907810148181</c:v>
                </c:pt>
                <c:pt idx="6">
                  <c:v>0.63636361173361844</c:v>
                </c:pt>
                <c:pt idx="7">
                  <c:v>1</c:v>
                </c:pt>
                <c:pt idx="8">
                  <c:v>0.8909090889386897</c:v>
                </c:pt>
                <c:pt idx="9">
                  <c:v>0.75454542301903382</c:v>
                </c:pt>
                <c:pt idx="10">
                  <c:v>0.65454546636786548</c:v>
                </c:pt>
                <c:pt idx="11">
                  <c:v>0.56363635575475757</c:v>
                </c:pt>
                <c:pt idx="12">
                  <c:v>0.49090909977589864</c:v>
                </c:pt>
                <c:pt idx="13">
                  <c:v>0.44545454446934485</c:v>
                </c:pt>
                <c:pt idx="14">
                  <c:v>0.39090908893869086</c:v>
                </c:pt>
                <c:pt idx="15">
                  <c:v>0.38181816162156906</c:v>
                </c:pt>
                <c:pt idx="16">
                  <c:v>0.4272727169281198</c:v>
                </c:pt>
                <c:pt idx="17">
                  <c:v>0.53636360089640867</c:v>
                </c:pt>
                <c:pt idx="18">
                  <c:v>0.65454546636786548</c:v>
                </c:pt>
                <c:pt idx="19">
                  <c:v>0.66363636659196579</c:v>
                </c:pt>
                <c:pt idx="20">
                  <c:v>0.62727271150951802</c:v>
                </c:pt>
                <c:pt idx="21">
                  <c:v>0.60000001083720789</c:v>
                </c:pt>
                <c:pt idx="22">
                  <c:v>0.5</c:v>
                </c:pt>
                <c:pt idx="23">
                  <c:v>0.33636363340803432</c:v>
                </c:pt>
              </c:numCache>
            </c:numRef>
          </c:val>
        </c:ser>
        <c:ser>
          <c:idx val="1"/>
          <c:order val="1"/>
          <c:tx>
            <c:strRef>
              <c:f>Sheet1!$C$1</c:f>
              <c:strCache>
                <c:ptCount val="1"/>
                <c:pt idx="0">
                  <c:v>RBSA DWH Profile</c:v>
                </c:pt>
              </c:strCache>
            </c:strRef>
          </c:tx>
          <c:spPr>
            <a:ln w="50800">
              <a:solidFill>
                <a:schemeClr val="accent1">
                  <a:lumMod val="75000"/>
                </a:schemeClr>
              </a:solidFill>
            </a:ln>
          </c:spPr>
          <c:marker>
            <c:symbol val="square"/>
            <c:size val="7"/>
            <c:spPr>
              <a:solidFill>
                <a:schemeClr val="accent1">
                  <a:lumMod val="60000"/>
                  <a:lumOff val="40000"/>
                </a:schemeClr>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Sheet1!$C$2:$C$25</c:f>
              <c:numCache>
                <c:formatCode>0%</c:formatCode>
                <c:ptCount val="24"/>
                <c:pt idx="0">
                  <c:v>0.29053816231593782</c:v>
                </c:pt>
                <c:pt idx="1">
                  <c:v>0.21600379268947392</c:v>
                </c:pt>
                <c:pt idx="2">
                  <c:v>0.17334285354250137</c:v>
                </c:pt>
                <c:pt idx="3">
                  <c:v>0.15523383890064346</c:v>
                </c:pt>
                <c:pt idx="4">
                  <c:v>0.17771463959223976</c:v>
                </c:pt>
                <c:pt idx="5">
                  <c:v>0.30486501601326038</c:v>
                </c:pt>
                <c:pt idx="6">
                  <c:v>0.83438398704776306</c:v>
                </c:pt>
                <c:pt idx="7">
                  <c:v>1</c:v>
                </c:pt>
                <c:pt idx="8">
                  <c:v>0.98036646537658856</c:v>
                </c:pt>
                <c:pt idx="9">
                  <c:v>0.90363465708004265</c:v>
                </c:pt>
                <c:pt idx="10">
                  <c:v>0.82952299551655106</c:v>
                </c:pt>
                <c:pt idx="11">
                  <c:v>0.8248149562947874</c:v>
                </c:pt>
                <c:pt idx="12">
                  <c:v>0.75796638523881554</c:v>
                </c:pt>
                <c:pt idx="13">
                  <c:v>0.6669023627668117</c:v>
                </c:pt>
                <c:pt idx="14">
                  <c:v>0.58510861373307399</c:v>
                </c:pt>
                <c:pt idx="15">
                  <c:v>0.55074443021581443</c:v>
                </c:pt>
                <c:pt idx="16">
                  <c:v>0.62027769365950947</c:v>
                </c:pt>
                <c:pt idx="17">
                  <c:v>0.69722897917363524</c:v>
                </c:pt>
                <c:pt idx="18">
                  <c:v>0.72981606797548104</c:v>
                </c:pt>
                <c:pt idx="19">
                  <c:v>0.78159603260842303</c:v>
                </c:pt>
                <c:pt idx="20">
                  <c:v>0.80800697093070439</c:v>
                </c:pt>
                <c:pt idx="21">
                  <c:v>0.8316917625010225</c:v>
                </c:pt>
                <c:pt idx="22">
                  <c:v>0.65468783984057133</c:v>
                </c:pt>
                <c:pt idx="23">
                  <c:v>0.49662410831882553</c:v>
                </c:pt>
              </c:numCache>
            </c:numRef>
          </c:val>
        </c:ser>
        <c:ser>
          <c:idx val="2"/>
          <c:order val="2"/>
          <c:tx>
            <c:strRef>
              <c:f>Sheet1!$D$1</c:f>
              <c:strCache>
                <c:ptCount val="1"/>
                <c:pt idx="0">
                  <c:v>ELCAP DWH Load Factor</c:v>
                </c:pt>
              </c:strCache>
            </c:strRef>
          </c:tx>
          <c:spPr>
            <a:ln w="50800"/>
          </c:spPr>
          <c:marker>
            <c:symbol val="triangle"/>
            <c:size val="5"/>
            <c:spPr>
              <a:solidFill>
                <a:srgbClr val="FF000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Sheet1!$D$2:$D$25</c:f>
              <c:numCache>
                <c:formatCode>0%</c:formatCode>
                <c:ptCount val="24"/>
                <c:pt idx="0">
                  <c:v>0.48333332757606667</c:v>
                </c:pt>
                <c:pt idx="1">
                  <c:v>0.48333332757606667</c:v>
                </c:pt>
                <c:pt idx="2">
                  <c:v>0.48333332757606667</c:v>
                </c:pt>
                <c:pt idx="3">
                  <c:v>0.48333332757606667</c:v>
                </c:pt>
                <c:pt idx="4">
                  <c:v>0.48333332757606667</c:v>
                </c:pt>
                <c:pt idx="5">
                  <c:v>0.48333332757606667</c:v>
                </c:pt>
                <c:pt idx="6">
                  <c:v>0.48333332757606667</c:v>
                </c:pt>
                <c:pt idx="7">
                  <c:v>0.48333332757606667</c:v>
                </c:pt>
                <c:pt idx="8">
                  <c:v>0.48333332757606667</c:v>
                </c:pt>
                <c:pt idx="9">
                  <c:v>0.48333332757606667</c:v>
                </c:pt>
                <c:pt idx="10">
                  <c:v>0.48333332757606667</c:v>
                </c:pt>
                <c:pt idx="11">
                  <c:v>0.48333332757606667</c:v>
                </c:pt>
                <c:pt idx="12">
                  <c:v>0.48333332757606667</c:v>
                </c:pt>
                <c:pt idx="13">
                  <c:v>0.48333332757606667</c:v>
                </c:pt>
                <c:pt idx="14">
                  <c:v>0.48333332757606667</c:v>
                </c:pt>
                <c:pt idx="15">
                  <c:v>0.48333332757606667</c:v>
                </c:pt>
                <c:pt idx="16">
                  <c:v>0.48333332757606667</c:v>
                </c:pt>
                <c:pt idx="17">
                  <c:v>0.48333332757606667</c:v>
                </c:pt>
                <c:pt idx="18">
                  <c:v>0.48333332757606667</c:v>
                </c:pt>
                <c:pt idx="19">
                  <c:v>0.48333332757606667</c:v>
                </c:pt>
                <c:pt idx="20">
                  <c:v>0.48333332757606667</c:v>
                </c:pt>
                <c:pt idx="21">
                  <c:v>0.48333332757606667</c:v>
                </c:pt>
                <c:pt idx="22">
                  <c:v>0.48333332757606667</c:v>
                </c:pt>
                <c:pt idx="23">
                  <c:v>0.48333332757606667</c:v>
                </c:pt>
              </c:numCache>
            </c:numRef>
          </c:val>
        </c:ser>
        <c:ser>
          <c:idx val="3"/>
          <c:order val="3"/>
          <c:tx>
            <c:strRef>
              <c:f>Sheet1!$E$1</c:f>
              <c:strCache>
                <c:ptCount val="1"/>
                <c:pt idx="0">
                  <c:v>RBSA RWH Load Factor</c:v>
                </c:pt>
              </c:strCache>
            </c:strRef>
          </c:tx>
          <c:spPr>
            <a:ln w="50800">
              <a:solidFill>
                <a:schemeClr val="accent5">
                  <a:lumMod val="75000"/>
                  <a:lumOff val="25000"/>
                </a:schemeClr>
              </a:solidFill>
            </a:ln>
          </c:spPr>
          <c:marker>
            <c:symbol val="x"/>
            <c:size val="7"/>
            <c:spPr>
              <a:solidFill>
                <a:srgbClr val="00B05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Sheet1!$E$2:$E$25</c:f>
              <c:numCache>
                <c:formatCode>0%</c:formatCode>
                <c:ptCount val="24"/>
                <c:pt idx="0">
                  <c:v>0.61962802547218876</c:v>
                </c:pt>
                <c:pt idx="1">
                  <c:v>0.61962802547218876</c:v>
                </c:pt>
                <c:pt idx="2">
                  <c:v>0.61962802547218876</c:v>
                </c:pt>
                <c:pt idx="3">
                  <c:v>0.61962802547218876</c:v>
                </c:pt>
                <c:pt idx="4">
                  <c:v>0.61962802547218876</c:v>
                </c:pt>
                <c:pt idx="5">
                  <c:v>0.61962802547218876</c:v>
                </c:pt>
                <c:pt idx="6">
                  <c:v>0.61962802547218876</c:v>
                </c:pt>
                <c:pt idx="7">
                  <c:v>0.61962802547218876</c:v>
                </c:pt>
                <c:pt idx="8">
                  <c:v>0.61962802547218876</c:v>
                </c:pt>
                <c:pt idx="9">
                  <c:v>0.61962802547218876</c:v>
                </c:pt>
                <c:pt idx="10">
                  <c:v>0.61962802547218876</c:v>
                </c:pt>
                <c:pt idx="11">
                  <c:v>0.61962802547218876</c:v>
                </c:pt>
                <c:pt idx="12">
                  <c:v>0.61962802547218876</c:v>
                </c:pt>
                <c:pt idx="13">
                  <c:v>0.61962802547218876</c:v>
                </c:pt>
                <c:pt idx="14">
                  <c:v>0.61962802547218876</c:v>
                </c:pt>
                <c:pt idx="15">
                  <c:v>0.61962802547218876</c:v>
                </c:pt>
                <c:pt idx="16">
                  <c:v>0.61962802547218876</c:v>
                </c:pt>
                <c:pt idx="17">
                  <c:v>0.61962802547218876</c:v>
                </c:pt>
                <c:pt idx="18">
                  <c:v>0.61962802547218876</c:v>
                </c:pt>
                <c:pt idx="19">
                  <c:v>0.61962802547218876</c:v>
                </c:pt>
                <c:pt idx="20">
                  <c:v>0.61962802547218876</c:v>
                </c:pt>
                <c:pt idx="21">
                  <c:v>0.61962802547218876</c:v>
                </c:pt>
                <c:pt idx="22">
                  <c:v>0.61962802547218876</c:v>
                </c:pt>
                <c:pt idx="23">
                  <c:v>0.61962802547218876</c:v>
                </c:pt>
              </c:numCache>
            </c:numRef>
          </c:val>
        </c:ser>
        <c:marker val="1"/>
        <c:axId val="106944384"/>
        <c:axId val="107032960"/>
      </c:lineChart>
      <c:catAx>
        <c:axId val="106944384"/>
        <c:scaling>
          <c:orientation val="minMax"/>
        </c:scaling>
        <c:axPos val="b"/>
        <c:title>
          <c:tx>
            <c:rich>
              <a:bodyPr/>
              <a:lstStyle/>
              <a:p>
                <a:pPr>
                  <a:defRPr/>
                </a:pPr>
                <a:r>
                  <a:rPr lang="en-US" dirty="0" smtClean="0"/>
                  <a:t>Hour Ending</a:t>
                </a:r>
                <a:endParaRPr lang="en-US" dirty="0"/>
              </a:p>
            </c:rich>
          </c:tx>
          <c:layout>
            <c:manualLayout>
              <c:xMode val="edge"/>
              <c:yMode val="edge"/>
              <c:x val="0.49216073685233791"/>
              <c:y val="0.92500866666387027"/>
            </c:manualLayout>
          </c:layout>
        </c:title>
        <c:numFmt formatCode="General" sourceLinked="1"/>
        <c:tickLblPos val="nextTo"/>
        <c:txPr>
          <a:bodyPr rot="-5400000" vert="horz"/>
          <a:lstStyle/>
          <a:p>
            <a:pPr>
              <a:defRPr/>
            </a:pPr>
            <a:endParaRPr lang="en-US"/>
          </a:p>
        </c:txPr>
        <c:crossAx val="107032960"/>
        <c:crosses val="autoZero"/>
        <c:auto val="1"/>
        <c:lblAlgn val="ctr"/>
        <c:lblOffset val="100"/>
      </c:catAx>
      <c:valAx>
        <c:axId val="107032960"/>
        <c:scaling>
          <c:orientation val="minMax"/>
        </c:scaling>
        <c:axPos val="l"/>
        <c:majorGridlines/>
        <c:title>
          <c:tx>
            <c:rich>
              <a:bodyPr rot="-5400000" vert="horz"/>
              <a:lstStyle/>
              <a:p>
                <a:pPr>
                  <a:defRPr/>
                </a:pPr>
                <a:r>
                  <a:rPr lang="en-US" dirty="0" smtClean="0"/>
                  <a:t>Percent </a:t>
                </a:r>
                <a:r>
                  <a:rPr lang="en-US" baseline="0" dirty="0" smtClean="0"/>
                  <a:t> of Daily Peak Load</a:t>
                </a:r>
                <a:endParaRPr lang="en-US" dirty="0"/>
              </a:p>
            </c:rich>
          </c:tx>
        </c:title>
        <c:numFmt formatCode="0%" sourceLinked="1"/>
        <c:tickLblPos val="nextTo"/>
        <c:crossAx val="106944384"/>
        <c:crosses val="autoZero"/>
        <c:crossBetween val="between"/>
      </c:valAx>
      <c:spPr>
        <a:ln>
          <a:solidFill>
            <a:schemeClr val="tx1"/>
          </a:solidFill>
        </a:ln>
      </c:spPr>
    </c:plotArea>
    <c:legend>
      <c:legendPos val="r"/>
      <c:layout>
        <c:manualLayout>
          <c:xMode val="edge"/>
          <c:yMode val="edge"/>
          <c:x val="0.35898148148148218"/>
          <c:y val="0.65851156980293246"/>
          <c:w val="0.57157407407407568"/>
          <c:h val="0.12536205002117781"/>
        </c:manualLayout>
      </c:layout>
      <c:spPr>
        <a:solidFill>
          <a:schemeClr val="lt1"/>
        </a:solidFill>
        <a:ln w="25400" cap="flat" cmpd="sng" algn="ctr">
          <a:solidFill>
            <a:schemeClr val="dk1"/>
          </a:solidFill>
          <a:prstDash val="solid"/>
        </a:ln>
        <a:effectLst/>
      </c:spPr>
      <c:txPr>
        <a:bodyPr/>
        <a:lstStyle/>
        <a:p>
          <a:pPr>
            <a:defRPr sz="1600">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Electric Resistance</a:t>
            </a:r>
            <a:r>
              <a:rPr lang="en-US" baseline="0" dirty="0" smtClean="0"/>
              <a:t> vs. Heat Pump Water Heater Hourly Load Profiles</a:t>
            </a:r>
            <a:endParaRPr lang="en-US" dirty="0"/>
          </a:p>
        </c:rich>
      </c:tx>
    </c:title>
    <c:plotArea>
      <c:layout>
        <c:manualLayout>
          <c:layoutTarget val="inner"/>
          <c:xMode val="edge"/>
          <c:yMode val="edge"/>
          <c:x val="0.11240779708570911"/>
          <c:y val="0.21807778808620404"/>
          <c:w val="0.8717876052131418"/>
          <c:h val="0.48832171186551915"/>
        </c:manualLayout>
      </c:layout>
      <c:lineChart>
        <c:grouping val="standard"/>
        <c:ser>
          <c:idx val="0"/>
          <c:order val="0"/>
          <c:tx>
            <c:strRef>
              <c:f>Sheet1!$B$1</c:f>
              <c:strCache>
                <c:ptCount val="1"/>
                <c:pt idx="0">
                  <c:v>Electric Resistance</c:v>
                </c:pt>
              </c:strCache>
            </c:strRef>
          </c:tx>
          <c:spPr>
            <a:ln w="50800">
              <a:solidFill>
                <a:schemeClr val="accent4">
                  <a:lumMod val="75000"/>
                </a:schemeClr>
              </a:solidFill>
            </a:ln>
          </c:spPr>
          <c:marker>
            <c:symbol val="triangle"/>
            <c:size val="8"/>
            <c:spPr>
              <a:solidFill>
                <a:schemeClr val="accent4">
                  <a:lumMod val="75000"/>
                </a:schemeClr>
              </a:solidFill>
              <a:ln>
                <a:solidFill>
                  <a:srgbClr val="FFC000">
                    <a:lumMod val="75000"/>
                  </a:srgbClr>
                </a:solidFill>
              </a:ln>
            </c:spPr>
          </c:marker>
          <c:val>
            <c:numRef>
              <c:f>Sheet1!$B$2:$B$25</c:f>
              <c:numCache>
                <c:formatCode>_(* #,##0.00_);_(* \(#,##0.00\);_(* "-"??_);_(@_)</c:formatCode>
                <c:ptCount val="24"/>
                <c:pt idx="0">
                  <c:v>0.1624070597546442</c:v>
                </c:pt>
                <c:pt idx="1">
                  <c:v>0.11889633749212536</c:v>
                </c:pt>
                <c:pt idx="2">
                  <c:v>9.5200370465006248E-2</c:v>
                </c:pt>
                <c:pt idx="3">
                  <c:v>8.4448303495134644E-2</c:v>
                </c:pt>
                <c:pt idx="4">
                  <c:v>9.2887914606502989E-2</c:v>
                </c:pt>
                <c:pt idx="5">
                  <c:v>0.14629495995385305</c:v>
                </c:pt>
                <c:pt idx="6">
                  <c:v>0.37207862734794866</c:v>
                </c:pt>
                <c:pt idx="7">
                  <c:v>0.47951447963714755</c:v>
                </c:pt>
                <c:pt idx="8">
                  <c:v>0.51430491890225838</c:v>
                </c:pt>
                <c:pt idx="9">
                  <c:v>0.52290292297090757</c:v>
                </c:pt>
                <c:pt idx="10">
                  <c:v>0.49112260767391852</c:v>
                </c:pt>
                <c:pt idx="11">
                  <c:v>0.48521639619554896</c:v>
                </c:pt>
                <c:pt idx="12">
                  <c:v>0.44738141553742633</c:v>
                </c:pt>
                <c:pt idx="13">
                  <c:v>0.39473441243171675</c:v>
                </c:pt>
                <c:pt idx="14">
                  <c:v>0.3485577404499054</c:v>
                </c:pt>
                <c:pt idx="15">
                  <c:v>0.32915652649743232</c:v>
                </c:pt>
                <c:pt idx="16">
                  <c:v>0.36558942283902945</c:v>
                </c:pt>
                <c:pt idx="17">
                  <c:v>0.39845661606107546</c:v>
                </c:pt>
                <c:pt idx="18">
                  <c:v>0.41688711302621118</c:v>
                </c:pt>
                <c:pt idx="19">
                  <c:v>0.43749525291579111</c:v>
                </c:pt>
                <c:pt idx="20">
                  <c:v>0.43933662772178733</c:v>
                </c:pt>
                <c:pt idx="21">
                  <c:v>0.44319619451250325</c:v>
                </c:pt>
                <c:pt idx="22">
                  <c:v>0.34885937401226697</c:v>
                </c:pt>
                <c:pt idx="23">
                  <c:v>0.26198319452149527</c:v>
                </c:pt>
              </c:numCache>
            </c:numRef>
          </c:val>
        </c:ser>
        <c:ser>
          <c:idx val="2"/>
          <c:order val="1"/>
          <c:tx>
            <c:strRef>
              <c:f>Sheet1!$C$1</c:f>
              <c:strCache>
                <c:ptCount val="1"/>
                <c:pt idx="0">
                  <c:v>Heat Pump Water Heater</c:v>
                </c:pt>
              </c:strCache>
            </c:strRef>
          </c:tx>
          <c:spPr>
            <a:ln w="50800">
              <a:solidFill>
                <a:srgbClr val="FF0000"/>
              </a:solidFill>
            </a:ln>
          </c:spPr>
          <c:marker>
            <c:symbol val="diamond"/>
            <c:size val="8"/>
            <c:spPr>
              <a:solidFill>
                <a:srgbClr val="FF0000"/>
              </a:solidFill>
            </c:spPr>
          </c:marker>
          <c:val>
            <c:numRef>
              <c:f>Sheet1!$C$2:$C$25</c:f>
              <c:numCache>
                <c:formatCode>_(* #,##0.00_);_(* \(#,##0.00\);_(* "-"??_);_(@_)</c:formatCode>
                <c:ptCount val="24"/>
                <c:pt idx="0">
                  <c:v>0.15690598956176335</c:v>
                </c:pt>
                <c:pt idx="1">
                  <c:v>0.11800327790635014</c:v>
                </c:pt>
                <c:pt idx="2">
                  <c:v>8.9877642691135448E-2</c:v>
                </c:pt>
                <c:pt idx="3">
                  <c:v>7.752129116228651E-2</c:v>
                </c:pt>
                <c:pt idx="4">
                  <c:v>7.0248946547508254E-2</c:v>
                </c:pt>
                <c:pt idx="5">
                  <c:v>8.6523912847042264E-2</c:v>
                </c:pt>
                <c:pt idx="6">
                  <c:v>0.16911512400422779</c:v>
                </c:pt>
                <c:pt idx="7">
                  <c:v>0.27814273323331562</c:v>
                </c:pt>
                <c:pt idx="8">
                  <c:v>0.31888935821397074</c:v>
                </c:pt>
                <c:pt idx="9">
                  <c:v>0.34767352683203562</c:v>
                </c:pt>
                <c:pt idx="10">
                  <c:v>0.34301156657082732</c:v>
                </c:pt>
                <c:pt idx="11">
                  <c:v>0.31617339594023675</c:v>
                </c:pt>
                <c:pt idx="12">
                  <c:v>0.28442447526114512</c:v>
                </c:pt>
                <c:pt idx="13">
                  <c:v>0.26171466069562138</c:v>
                </c:pt>
                <c:pt idx="14">
                  <c:v>0.22565244776862009</c:v>
                </c:pt>
                <c:pt idx="15">
                  <c:v>0.20442801288196094</c:v>
                </c:pt>
                <c:pt idx="16">
                  <c:v>0.20238412278039158</c:v>
                </c:pt>
                <c:pt idx="17">
                  <c:v>0.21399365791252725</c:v>
                </c:pt>
                <c:pt idx="18">
                  <c:v>0.24539990084511942</c:v>
                </c:pt>
                <c:pt idx="19">
                  <c:v>0.28699728420802528</c:v>
                </c:pt>
                <c:pt idx="20">
                  <c:v>0.29614120296069557</c:v>
                </c:pt>
                <c:pt idx="21">
                  <c:v>0.28290080172675125</c:v>
                </c:pt>
                <c:pt idx="22">
                  <c:v>0.24919658473559791</c:v>
                </c:pt>
                <c:pt idx="23">
                  <c:v>0.20148478235517273</c:v>
                </c:pt>
              </c:numCache>
            </c:numRef>
          </c:val>
        </c:ser>
        <c:marker val="1"/>
        <c:axId val="107432960"/>
        <c:axId val="107488768"/>
      </c:lineChart>
      <c:catAx>
        <c:axId val="107432960"/>
        <c:scaling>
          <c:orientation val="minMax"/>
        </c:scaling>
        <c:axPos val="b"/>
        <c:title>
          <c:tx>
            <c:rich>
              <a:bodyPr/>
              <a:lstStyle/>
              <a:p>
                <a:pPr>
                  <a:defRPr/>
                </a:pPr>
                <a:r>
                  <a:rPr lang="en-US" dirty="0" smtClean="0"/>
                  <a:t>Hour Ending</a:t>
                </a:r>
                <a:endParaRPr lang="en-US" dirty="0"/>
              </a:p>
            </c:rich>
          </c:tx>
        </c:title>
        <c:numFmt formatCode="General" sourceLinked="1"/>
        <c:tickLblPos val="nextTo"/>
        <c:crossAx val="107488768"/>
        <c:crosses val="autoZero"/>
        <c:auto val="1"/>
        <c:lblAlgn val="ctr"/>
        <c:lblOffset val="100"/>
      </c:catAx>
      <c:valAx>
        <c:axId val="107488768"/>
        <c:scaling>
          <c:orientation val="minMax"/>
        </c:scaling>
        <c:axPos val="l"/>
        <c:majorGridlines/>
        <c:title>
          <c:tx>
            <c:rich>
              <a:bodyPr rot="-5400000" vert="horz"/>
              <a:lstStyle/>
              <a:p>
                <a:pPr>
                  <a:defRPr/>
                </a:pPr>
                <a:r>
                  <a:rPr lang="en-US" dirty="0" smtClean="0"/>
                  <a:t>KW</a:t>
                </a:r>
                <a:endParaRPr lang="en-US" dirty="0"/>
              </a:p>
            </c:rich>
          </c:tx>
        </c:title>
        <c:numFmt formatCode="_(* #,##0.00_);_(* \(#,##0.00\);_(* &quot;-&quot;??_);_(@_)" sourceLinked="1"/>
        <c:tickLblPos val="nextTo"/>
        <c:crossAx val="107432960"/>
        <c:crosses val="autoZero"/>
        <c:crossBetween val="between"/>
      </c:valAx>
    </c:plotArea>
    <c:legend>
      <c:legendPos val="b"/>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2077282006415872"/>
          <c:y val="3.6443293946503891E-2"/>
          <c:w val="0.85077804510547572"/>
          <c:h val="0.78985864444760168"/>
        </c:manualLayout>
      </c:layout>
      <c:lineChart>
        <c:grouping val="standard"/>
        <c:ser>
          <c:idx val="0"/>
          <c:order val="0"/>
          <c:tx>
            <c:strRef>
              <c:f>Sheet1!$B$1</c:f>
              <c:strCache>
                <c:ptCount val="1"/>
                <c:pt idx="0">
                  <c:v>ELCAP_refrigerator</c:v>
                </c:pt>
              </c:strCache>
            </c:strRef>
          </c:tx>
          <c:spPr>
            <a:ln w="50800">
              <a:solidFill>
                <a:schemeClr val="accent6">
                  <a:lumMod val="75000"/>
                </a:schemeClr>
              </a:solidFill>
            </a:ln>
          </c:spPr>
          <c:marker>
            <c:symbol val="diamond"/>
            <c:size val="10"/>
            <c:spPr>
              <a:solidFill>
                <a:schemeClr val="accent6">
                  <a:lumMod val="50000"/>
                </a:schemeClr>
              </a:solidFill>
              <a:ln>
                <a:solidFill>
                  <a:schemeClr val="accent6">
                    <a:lumMod val="50000"/>
                  </a:schemeClr>
                </a:solidFill>
              </a:ln>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Sheet1!$B$2:$B$25</c:f>
              <c:numCache>
                <c:formatCode>_(* #,##0.00_);_(* \(#,##0.00\);_(* "-"??_);_(@_)</c:formatCode>
                <c:ptCount val="24"/>
                <c:pt idx="0">
                  <c:v>0.16357143223285675</c:v>
                </c:pt>
                <c:pt idx="1">
                  <c:v>0.16028571128845215</c:v>
                </c:pt>
                <c:pt idx="2">
                  <c:v>0.15528571605682426</c:v>
                </c:pt>
                <c:pt idx="3">
                  <c:v>0.15099999308586223</c:v>
                </c:pt>
                <c:pt idx="4">
                  <c:v>0.14828571677207991</c:v>
                </c:pt>
                <c:pt idx="5">
                  <c:v>0.15114285477570141</c:v>
                </c:pt>
                <c:pt idx="6">
                  <c:v>0.15814285406044604</c:v>
                </c:pt>
                <c:pt idx="7">
                  <c:v>0.16271429189613987</c:v>
                </c:pt>
                <c:pt idx="8">
                  <c:v>0.1644285725695746</c:v>
                </c:pt>
                <c:pt idx="9">
                  <c:v>0.16657142979758127</c:v>
                </c:pt>
                <c:pt idx="10">
                  <c:v>0.16557143202849794</c:v>
                </c:pt>
                <c:pt idx="11">
                  <c:v>0.16628571919032556</c:v>
                </c:pt>
                <c:pt idx="12">
                  <c:v>0.17357143333980021</c:v>
                </c:pt>
                <c:pt idx="13">
                  <c:v>0.1741428588117872</c:v>
                </c:pt>
                <c:pt idx="14">
                  <c:v>0.17271428448813392</c:v>
                </c:pt>
                <c:pt idx="15">
                  <c:v>0.17514286083834521</c:v>
                </c:pt>
                <c:pt idx="16">
                  <c:v>0.18228571755545528</c:v>
                </c:pt>
                <c:pt idx="17">
                  <c:v>0.19485714605876378</c:v>
                </c:pt>
                <c:pt idx="18">
                  <c:v>0.20171429216861744</c:v>
                </c:pt>
                <c:pt idx="19">
                  <c:v>0.19628570973873138</c:v>
                </c:pt>
                <c:pt idx="20">
                  <c:v>0.19185714423656464</c:v>
                </c:pt>
                <c:pt idx="21">
                  <c:v>0.1882857084274302</c:v>
                </c:pt>
                <c:pt idx="22">
                  <c:v>0.18057143262454442</c:v>
                </c:pt>
                <c:pt idx="23">
                  <c:v>0.17028571665287021</c:v>
                </c:pt>
              </c:numCache>
            </c:numRef>
          </c:val>
        </c:ser>
        <c:ser>
          <c:idx val="6"/>
          <c:order val="1"/>
          <c:tx>
            <c:strRef>
              <c:f>Sheet1!$H$1</c:f>
              <c:strCache>
                <c:ptCount val="1"/>
                <c:pt idx="0">
                  <c:v>RBSA_refrigerator</c:v>
                </c:pt>
              </c:strCache>
            </c:strRef>
          </c:tx>
          <c:spPr>
            <a:ln w="50800">
              <a:solidFill>
                <a:srgbClr val="FF0000"/>
              </a:solidFill>
            </a:ln>
          </c:spPr>
          <c:marker>
            <c:symbol val="square"/>
            <c:size val="10"/>
            <c:spPr>
              <a:solidFill>
                <a:srgbClr val="FF0000"/>
              </a:solidFill>
            </c:spPr>
          </c:marker>
          <c:cat>
            <c:numRef>
              <c:f>Sheet1!$A$2:$A$25</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Sheet1!$H$2:$H$25</c:f>
              <c:numCache>
                <c:formatCode>_(* #,##0.00_);_(* \(#,##0.00\);_(* "-"??_);_(@_)</c:formatCode>
                <c:ptCount val="24"/>
                <c:pt idx="0">
                  <c:v>5.6169372051954269E-2</c:v>
                </c:pt>
                <c:pt idx="1">
                  <c:v>5.3933992981910879E-2</c:v>
                </c:pt>
                <c:pt idx="2">
                  <c:v>5.2691519260406494E-2</c:v>
                </c:pt>
                <c:pt idx="3">
                  <c:v>5.1927365362643994E-2</c:v>
                </c:pt>
                <c:pt idx="4">
                  <c:v>5.0769831985235506E-2</c:v>
                </c:pt>
                <c:pt idx="5">
                  <c:v>5.0673812627792358E-2</c:v>
                </c:pt>
                <c:pt idx="6">
                  <c:v>5.0927784293889999E-2</c:v>
                </c:pt>
                <c:pt idx="7">
                  <c:v>5.3092442452907583E-2</c:v>
                </c:pt>
                <c:pt idx="8">
                  <c:v>5.4580088704824462E-2</c:v>
                </c:pt>
                <c:pt idx="9">
                  <c:v>5.4871246218681384E-2</c:v>
                </c:pt>
                <c:pt idx="10">
                  <c:v>5.4885983467102072E-2</c:v>
                </c:pt>
                <c:pt idx="11">
                  <c:v>5.5609229952097022E-2</c:v>
                </c:pt>
                <c:pt idx="12">
                  <c:v>5.7198382914066488E-2</c:v>
                </c:pt>
                <c:pt idx="13">
                  <c:v>5.7889856398105621E-2</c:v>
                </c:pt>
                <c:pt idx="14">
                  <c:v>5.7993061840534557E-2</c:v>
                </c:pt>
                <c:pt idx="15">
                  <c:v>5.9032704681158114E-2</c:v>
                </c:pt>
                <c:pt idx="16">
                  <c:v>6.0745276510715492E-2</c:v>
                </c:pt>
                <c:pt idx="17">
                  <c:v>6.2982894480228646E-2</c:v>
                </c:pt>
                <c:pt idx="18">
                  <c:v>6.4627431333065269E-2</c:v>
                </c:pt>
                <c:pt idx="19">
                  <c:v>6.4398914575577018E-2</c:v>
                </c:pt>
                <c:pt idx="20">
                  <c:v>6.4146474003791934E-2</c:v>
                </c:pt>
                <c:pt idx="21">
                  <c:v>6.2453731894493436E-2</c:v>
                </c:pt>
                <c:pt idx="22">
                  <c:v>6.0444917529821555E-2</c:v>
                </c:pt>
                <c:pt idx="23">
                  <c:v>5.8040652424097061E-2</c:v>
                </c:pt>
              </c:numCache>
            </c:numRef>
          </c:val>
        </c:ser>
        <c:marker val="1"/>
        <c:axId val="107650432"/>
        <c:axId val="107665280"/>
      </c:lineChart>
      <c:catAx>
        <c:axId val="107650432"/>
        <c:scaling>
          <c:orientation val="minMax"/>
        </c:scaling>
        <c:axPos val="b"/>
        <c:title>
          <c:tx>
            <c:rich>
              <a:bodyPr/>
              <a:lstStyle/>
              <a:p>
                <a:pPr>
                  <a:defRPr/>
                </a:pPr>
                <a:r>
                  <a:rPr lang="en-US" dirty="0" smtClean="0"/>
                  <a:t>Hour Ending</a:t>
                </a:r>
                <a:endParaRPr lang="en-US" dirty="0"/>
              </a:p>
            </c:rich>
          </c:tx>
        </c:title>
        <c:numFmt formatCode="General" sourceLinked="1"/>
        <c:tickLblPos val="nextTo"/>
        <c:txPr>
          <a:bodyPr rot="-5400000" vert="horz"/>
          <a:lstStyle/>
          <a:p>
            <a:pPr>
              <a:defRPr/>
            </a:pPr>
            <a:endParaRPr lang="en-US"/>
          </a:p>
        </c:txPr>
        <c:crossAx val="107665280"/>
        <c:crosses val="autoZero"/>
        <c:auto val="1"/>
        <c:lblAlgn val="ctr"/>
        <c:lblOffset val="100"/>
      </c:catAx>
      <c:valAx>
        <c:axId val="107665280"/>
        <c:scaling>
          <c:orientation val="minMax"/>
        </c:scaling>
        <c:axPos val="l"/>
        <c:majorGridlines/>
        <c:title>
          <c:tx>
            <c:rich>
              <a:bodyPr rot="-5400000" vert="horz"/>
              <a:lstStyle/>
              <a:p>
                <a:pPr>
                  <a:defRPr/>
                </a:pPr>
                <a:r>
                  <a:rPr lang="en-US" dirty="0" smtClean="0"/>
                  <a:t>KW</a:t>
                </a:r>
                <a:endParaRPr lang="en-US" dirty="0"/>
              </a:p>
            </c:rich>
          </c:tx>
        </c:title>
        <c:numFmt formatCode="_(* #,##0.00_);_(* \(#,##0.00\);_(* &quot;-&quot;??_);_(@_)" sourceLinked="1"/>
        <c:tickLblPos val="nextTo"/>
        <c:crossAx val="107650432"/>
        <c:crosses val="autoZero"/>
        <c:crossBetween val="between"/>
      </c:valAx>
      <c:spPr>
        <a:ln>
          <a:solidFill>
            <a:prstClr val="black"/>
          </a:solidFill>
        </a:ln>
      </c:spPr>
    </c:plotArea>
    <c:legend>
      <c:legendPos val="r"/>
      <c:layout>
        <c:manualLayout>
          <c:xMode val="edge"/>
          <c:yMode val="edge"/>
          <c:x val="0.13976074171284189"/>
          <c:y val="0.43614806395898642"/>
          <c:w val="0.25993061631184988"/>
          <c:h val="0.14827482567798556"/>
        </c:manualLayout>
      </c:layou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0.51852</cdr:x>
      <cdr:y>0.09131</cdr:y>
    </cdr:from>
    <cdr:to>
      <cdr:x>0.51852</cdr:x>
      <cdr:y>0.09131</cdr:y>
    </cdr:to>
    <cdr:sp macro="" textlink="">
      <cdr:nvSpPr>
        <cdr:cNvPr id="3" name="Straight Arrow Connector 2"/>
        <cdr:cNvSpPr/>
      </cdr:nvSpPr>
      <cdr:spPr>
        <a:xfrm xmlns:a="http://schemas.openxmlformats.org/drawingml/2006/main">
          <a:off x="4267200" y="413266"/>
          <a:ext cx="0" cy="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6B319EB7-B8B5-463B-A9A0-87C807636466}" type="datetimeFigureOut">
              <a:rPr lang="en-US" smtClean="0"/>
              <a:t>3/4/2014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B1907ADA-D894-4271-BBC0-62898392E0B6}"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37B4D2A-69DE-4FCF-8F58-5E0A01F520CB}" type="datetimeFigureOut">
              <a:rPr lang="en-US" smtClean="0"/>
              <a:pPr/>
              <a:t>3/4/2014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876446E-1EAD-46A0-8584-7F616E6296F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trend shows the actual peak loads by year since 2005. The peak loads vary due to the weather and utilities plan for peak demands based on extreme temperatures, not “normal” temperatures, so weather normalization is not appropriate.  </a:t>
            </a:r>
          </a:p>
          <a:p>
            <a:endParaRPr lang="en-US" baseline="0" dirty="0" smtClean="0"/>
          </a:p>
          <a:p>
            <a:r>
              <a:rPr lang="en-US" dirty="0" smtClean="0"/>
              <a:t>Neither actual</a:t>
            </a:r>
            <a:r>
              <a:rPr lang="en-US" baseline="0" dirty="0" smtClean="0"/>
              <a:t> winter or summer peaks have grown since 2005. This a function of a combination of the actual temperature extremes experienced since 2005 as well as reflection of the underlying change in load characteristics.</a:t>
            </a:r>
            <a:endParaRPr lang="en-US" dirty="0"/>
          </a:p>
        </p:txBody>
      </p:sp>
      <p:sp>
        <p:nvSpPr>
          <p:cNvPr id="4" name="Slide Number Placeholder 3"/>
          <p:cNvSpPr>
            <a:spLocks noGrp="1"/>
          </p:cNvSpPr>
          <p:nvPr>
            <p:ph type="sldNum" sz="quarter" idx="10"/>
          </p:nvPr>
        </p:nvSpPr>
        <p:spPr/>
        <p:txBody>
          <a:bodyPr/>
          <a:lstStyle/>
          <a:p>
            <a:fld id="{3558D128-A9D9-4286-8ECF-CAD1437732E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rot="5400000">
            <a:off x="-808037" y="3932237"/>
            <a:ext cx="2133600" cy="365125"/>
          </a:xfrm>
        </p:spPr>
        <p:txBody>
          <a:bodyPr/>
          <a:lstStyle/>
          <a:p>
            <a:fld id="{AA410EB8-A01E-483B-9F37-9B9DDCDD717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Georgia" pitchFamily="18"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Georgia"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Georgia"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5334000" y="640080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itchFamily="34" charset="0"/>
              </a:defRPr>
            </a:lvl1pPr>
          </a:lstStyle>
          <a:p>
            <a:fld id="{AA410EB8-A01E-483B-9F37-9B9DDCDD71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Clr>
          <a:srgbClr val="0070C0"/>
        </a:buClr>
        <a:buFont typeface="Wingdings" pitchFamily="2" charset="2"/>
        <a:buChar char="§"/>
        <a:defRPr sz="3200" kern="1200">
          <a:solidFill>
            <a:schemeClr val="tx1"/>
          </a:solidFill>
          <a:latin typeface="Georgia" pitchFamily="18" charset="0"/>
          <a:ea typeface="+mn-ea"/>
          <a:cs typeface="+mn-cs"/>
        </a:defRPr>
      </a:lvl1pPr>
      <a:lvl2pPr marL="742950" indent="-285750" algn="l" defTabSz="914400" rtl="0" eaLnBrk="1" latinLnBrk="0" hangingPunct="1">
        <a:spcBef>
          <a:spcPct val="20000"/>
        </a:spcBef>
        <a:buClr>
          <a:srgbClr val="0070C0"/>
        </a:buClr>
        <a:buFont typeface="Wingdings" pitchFamily="2" charset="2"/>
        <a:buChar char="§"/>
        <a:defRPr sz="28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Clr>
          <a:srgbClr val="0070C0"/>
        </a:buClr>
        <a:buFont typeface="Wingdings" pitchFamily="2" charset="2"/>
        <a:buChar char="§"/>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lstStyle/>
          <a:p>
            <a:r>
              <a:rPr lang="en-US" dirty="0" smtClean="0"/>
              <a:t>Capacity Impacts of Energy Efficiency</a:t>
            </a:r>
            <a:endParaRPr lang="en-US" dirty="0"/>
          </a:p>
        </p:txBody>
      </p:sp>
      <p:sp>
        <p:nvSpPr>
          <p:cNvPr id="3" name="Subtitle 2"/>
          <p:cNvSpPr>
            <a:spLocks noGrp="1"/>
          </p:cNvSpPr>
          <p:nvPr>
            <p:ph type="subTitle" idx="1"/>
          </p:nvPr>
        </p:nvSpPr>
        <p:spPr>
          <a:xfrm>
            <a:off x="1524000" y="3124200"/>
            <a:ext cx="6400800" cy="2057400"/>
          </a:xfrm>
        </p:spPr>
        <p:txBody>
          <a:bodyPr>
            <a:normAutofit fontScale="77500" lnSpcReduction="20000"/>
          </a:bodyPr>
          <a:lstStyle/>
          <a:p>
            <a:r>
              <a:rPr lang="en-US" dirty="0" smtClean="0"/>
              <a:t>What We Know </a:t>
            </a:r>
          </a:p>
          <a:p>
            <a:r>
              <a:rPr lang="en-US" dirty="0" smtClean="0"/>
              <a:t>and </a:t>
            </a:r>
          </a:p>
          <a:p>
            <a:r>
              <a:rPr lang="en-US" dirty="0" smtClean="0"/>
              <a:t>What We Don’t Know</a:t>
            </a:r>
          </a:p>
          <a:p>
            <a:endParaRPr lang="en-US" dirty="0" smtClean="0"/>
          </a:p>
          <a:p>
            <a:r>
              <a:rPr lang="en-US" dirty="0" smtClean="0"/>
              <a:t>March 11,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609600"/>
          </a:xfrm>
        </p:spPr>
        <p:txBody>
          <a:bodyPr>
            <a:normAutofit/>
          </a:bodyPr>
          <a:lstStyle/>
          <a:p>
            <a:r>
              <a:rPr lang="en-US" sz="3100" u="sng" dirty="0" smtClean="0"/>
              <a:t>We Don’t Know </a:t>
            </a:r>
            <a:r>
              <a:rPr lang="en-US" sz="3100" dirty="0" smtClean="0"/>
              <a:t>If These Concerns Warranted</a:t>
            </a:r>
            <a:endParaRPr lang="en-US" dirty="0"/>
          </a:p>
        </p:txBody>
      </p:sp>
      <p:sp>
        <p:nvSpPr>
          <p:cNvPr id="3" name="Content Placeholder 2"/>
          <p:cNvSpPr>
            <a:spLocks noGrp="1"/>
          </p:cNvSpPr>
          <p:nvPr>
            <p:ph idx="1"/>
          </p:nvPr>
        </p:nvSpPr>
        <p:spPr>
          <a:xfrm>
            <a:off x="457200" y="2057400"/>
            <a:ext cx="8229600" cy="4068763"/>
          </a:xfrm>
        </p:spPr>
        <p:txBody>
          <a:bodyPr>
            <a:normAutofit fontScale="70000" lnSpcReduction="20000"/>
          </a:bodyPr>
          <a:lstStyle/>
          <a:p>
            <a:r>
              <a:rPr lang="en-US" sz="3400" dirty="0" smtClean="0"/>
              <a:t>The Northwest Energy Efficiency Alliance (NEEA) Research</a:t>
            </a:r>
          </a:p>
          <a:p>
            <a:pPr lvl="1"/>
            <a:r>
              <a:rPr lang="en-US" sz="2600" dirty="0" smtClean="0"/>
              <a:t>Residential Building Stock Assessment “Test Bed”</a:t>
            </a:r>
          </a:p>
          <a:p>
            <a:pPr lvl="2"/>
            <a:r>
              <a:rPr lang="en-US" sz="2600" dirty="0" smtClean="0"/>
              <a:t>EULR study of  approximately 100 single family homes</a:t>
            </a:r>
          </a:p>
          <a:p>
            <a:pPr lvl="2"/>
            <a:r>
              <a:rPr lang="en-US" sz="2600" dirty="0" smtClean="0"/>
              <a:t>Preliminary (1</a:t>
            </a:r>
            <a:r>
              <a:rPr lang="en-US" sz="2600" baseline="30000" dirty="0" smtClean="0"/>
              <a:t>st</a:t>
            </a:r>
            <a:r>
              <a:rPr lang="en-US" sz="2600" dirty="0" smtClean="0"/>
              <a:t> year) results are now available</a:t>
            </a:r>
          </a:p>
          <a:p>
            <a:pPr lvl="1"/>
            <a:r>
              <a:rPr lang="en-US" sz="2600" dirty="0" smtClean="0"/>
              <a:t> Ductless Heat Pump Pilot Program</a:t>
            </a:r>
          </a:p>
          <a:p>
            <a:pPr lvl="2"/>
            <a:r>
              <a:rPr lang="en-US" sz="2600" dirty="0" smtClean="0"/>
              <a:t>Detailed 5 minute interval data on approximately 100 ductless heat pumps</a:t>
            </a:r>
          </a:p>
          <a:p>
            <a:pPr lvl="1"/>
            <a:r>
              <a:rPr lang="en-US" sz="2600" dirty="0" smtClean="0"/>
              <a:t>Heat Pump Water Heater Pilot Program</a:t>
            </a:r>
          </a:p>
          <a:p>
            <a:pPr lvl="2"/>
            <a:r>
              <a:rPr lang="en-US" sz="2600" dirty="0" smtClean="0"/>
              <a:t>Detailed 5 minute interval data on approximately 50 heat pump water heaters</a:t>
            </a:r>
          </a:p>
          <a:p>
            <a:r>
              <a:rPr lang="en-US" sz="3400" dirty="0" smtClean="0"/>
              <a:t>While not as comprehensive as ELCAP these studies do provide some insights into what’s changed and what hasn’t, but only in the residential sector</a:t>
            </a:r>
          </a:p>
          <a:p>
            <a:pPr lvl="2"/>
            <a:endParaRPr lang="en-US" dirty="0"/>
          </a:p>
        </p:txBody>
      </p:sp>
      <p:sp>
        <p:nvSpPr>
          <p:cNvPr id="5" name="TextBox 4"/>
          <p:cNvSpPr txBox="1"/>
          <p:nvPr/>
        </p:nvSpPr>
        <p:spPr>
          <a:xfrm>
            <a:off x="304800" y="1066800"/>
            <a:ext cx="8458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latin typeface="Georgia" pitchFamily="18" charset="0"/>
              </a:rPr>
              <a:t>To Test This Premise Staff Compared ELCAP Data To More Recent, But Less Comprehensive Studies</a:t>
            </a:r>
            <a:endParaRPr lang="en-US" sz="2400" dirty="0">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Five Tests of the ELCAP Data</a:t>
            </a:r>
            <a:endParaRPr lang="en-US" dirty="0"/>
          </a:p>
        </p:txBody>
      </p:sp>
      <p:sp>
        <p:nvSpPr>
          <p:cNvPr id="3" name="Content Placeholder 2"/>
          <p:cNvSpPr>
            <a:spLocks noGrp="1"/>
          </p:cNvSpPr>
          <p:nvPr>
            <p:ph idx="1"/>
          </p:nvPr>
        </p:nvSpPr>
        <p:spPr>
          <a:xfrm>
            <a:off x="457200" y="1066800"/>
            <a:ext cx="8229600" cy="5059363"/>
          </a:xfrm>
        </p:spPr>
        <p:txBody>
          <a:bodyPr>
            <a:normAutofit fontScale="47500" lnSpcReduction="20000"/>
          </a:bodyPr>
          <a:lstStyle/>
          <a:p>
            <a:r>
              <a:rPr lang="en-US" sz="3800" dirty="0" smtClean="0"/>
              <a:t>Electric water heating</a:t>
            </a:r>
          </a:p>
          <a:p>
            <a:pPr lvl="1"/>
            <a:r>
              <a:rPr lang="en-US" sz="3400" dirty="0" smtClean="0"/>
              <a:t>What impact did improvements in efficiency since 1990 that reduced annual energy consumption from 4,700 kWh/yr to 3,000 kWh/yr have on winter peak demands?</a:t>
            </a:r>
          </a:p>
          <a:p>
            <a:r>
              <a:rPr lang="en-US" sz="3800" dirty="0" smtClean="0"/>
              <a:t>Residential Refrigerators</a:t>
            </a:r>
          </a:p>
          <a:p>
            <a:pPr lvl="1"/>
            <a:r>
              <a:rPr lang="en-US" sz="3400" dirty="0" smtClean="0"/>
              <a:t>What impact did improvements in efficiency since 1990 that reduced annual energy consumption from 1,500 kWh/yr to less than 500 kWh/yr have on winter peak demands?</a:t>
            </a:r>
          </a:p>
          <a:p>
            <a:r>
              <a:rPr lang="en-US" sz="3800" dirty="0" smtClean="0"/>
              <a:t>Residential space heating</a:t>
            </a:r>
          </a:p>
          <a:p>
            <a:pPr lvl="1"/>
            <a:r>
              <a:rPr lang="en-US" sz="3400" dirty="0" smtClean="0"/>
              <a:t>What impact will supplementing existing zonal electric heating systems (e.g. baseboard, radiant ceiling, wall heaters) with Ductless Heat Pumps have on winter and summer peak demands?</a:t>
            </a:r>
          </a:p>
          <a:p>
            <a:r>
              <a:rPr lang="en-US" sz="3800" dirty="0" smtClean="0"/>
              <a:t>Residential lighting</a:t>
            </a:r>
          </a:p>
          <a:p>
            <a:pPr lvl="1"/>
            <a:r>
              <a:rPr lang="en-US" sz="3400" dirty="0" smtClean="0"/>
              <a:t>What impact will federal efficiency standards that are changing the mix of lighting technologies from primarily (90%) incandescent lamps to over primarily (60% - 80%) fluorescent (CFLs) /solid state (LED) lamps have on winter peak demands and power factor?</a:t>
            </a:r>
          </a:p>
          <a:p>
            <a:r>
              <a:rPr lang="en-US" sz="3800" dirty="0" smtClean="0"/>
              <a:t>Total System Impacts</a:t>
            </a:r>
          </a:p>
          <a:p>
            <a:pPr lvl="1"/>
            <a:r>
              <a:rPr lang="en-US" sz="3400" dirty="0" smtClean="0"/>
              <a:t>Is ELCAP data “good enough”? (i.e., Is there a significant difference between using ELCAP load profiles and more recent data to estimate the impact of energy efficiency measures on system peaks?)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ELCAP Residential Water Heating Load Shape</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572000" y="1828800"/>
            <a:ext cx="27432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System  Winter Peak Hours</a:t>
            </a:r>
            <a:endParaRPr lang="en-US" dirty="0"/>
          </a:p>
        </p:txBody>
      </p:sp>
      <p:cxnSp>
        <p:nvCxnSpPr>
          <p:cNvPr id="9" name="Straight Connector 8"/>
          <p:cNvCxnSpPr/>
          <p:nvPr/>
        </p:nvCxnSpPr>
        <p:spPr>
          <a:xfrm>
            <a:off x="4038600" y="1828800"/>
            <a:ext cx="0" cy="3352800"/>
          </a:xfrm>
          <a:prstGeom prst="line">
            <a:avLst/>
          </a:prstGeom>
        </p:spPr>
        <p:style>
          <a:lnRef idx="3">
            <a:schemeClr val="accent1"/>
          </a:lnRef>
          <a:fillRef idx="0">
            <a:schemeClr val="accent1"/>
          </a:fillRef>
          <a:effectRef idx="2">
            <a:schemeClr val="accent1"/>
          </a:effectRef>
          <a:fontRef idx="minor">
            <a:schemeClr val="tx1"/>
          </a:fontRef>
        </p:style>
      </p:cxnSp>
      <p:cxnSp>
        <p:nvCxnSpPr>
          <p:cNvPr id="7" name="Straight Arrow Connector 6"/>
          <p:cNvCxnSpPr>
            <a:stCxn id="5" idx="1"/>
          </p:cNvCxnSpPr>
          <p:nvPr/>
        </p:nvCxnSpPr>
        <p:spPr>
          <a:xfrm flipH="1">
            <a:off x="4038600" y="2013466"/>
            <a:ext cx="533400" cy="4393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2" name="Straight Connector 11"/>
          <p:cNvCxnSpPr/>
          <p:nvPr/>
        </p:nvCxnSpPr>
        <p:spPr>
          <a:xfrm flipV="1">
            <a:off x="6934200" y="2362200"/>
            <a:ext cx="0" cy="2819400"/>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a:off x="6172200" y="2209800"/>
            <a:ext cx="685800" cy="533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par>
                          <p:cTn id="18" fill="hold">
                            <p:stCondLst>
                              <p:cond delay="500"/>
                            </p:stCondLst>
                            <p:childTnLst>
                              <p:par>
                                <p:cTn id="19" presetID="22" presetClass="entr" presetSubtype="4"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cTn>
                              </p:par>
                              <p:par>
                                <p:cTn id="22" presetID="22" presetClass="entr" presetSubtype="4"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down)">
                                      <p:cBhvr>
                                        <p:cTn id="24" dur="500"/>
                                        <p:tgtEl>
                                          <p:spTgt spid="12"/>
                                        </p:tgtEl>
                                      </p:cBhvr>
                                    </p:animEffect>
                                  </p:childTnLst>
                                </p:cTn>
                              </p:par>
                            </p:childTnLst>
                          </p:cTn>
                        </p:par>
                        <p:par>
                          <p:cTn id="25" fill="hold">
                            <p:stCondLst>
                              <p:cond delay="1000"/>
                            </p:stCondLst>
                            <p:childTnLst>
                              <p:par>
                                <p:cTn id="26" presetID="1" presetClass="entr" presetSubtype="0" fill="hold" grpId="0" nodeType="afterEffect">
                                  <p:stCondLst>
                                    <p:cond delay="0"/>
                                  </p:stCondLst>
                                  <p:childTnLst>
                                    <p:set>
                                      <p:cBhvr>
                                        <p:cTn id="27" dur="1" fill="hold">
                                          <p:stCondLst>
                                            <p:cond delay="0"/>
                                          </p:stCondLst>
                                        </p:cTn>
                                        <p:tgtEl>
                                          <p:spTgt spid="5"/>
                                        </p:tgtEl>
                                        <p:attrNameLst>
                                          <p:attrName>style.visibility</p:attrName>
                                        </p:attrNameLst>
                                      </p:cBhvr>
                                      <p:to>
                                        <p:strVal val="visible"/>
                                      </p:to>
                                    </p:set>
                                  </p:childTnLst>
                                </p:cTn>
                              </p:par>
                              <p:par>
                                <p:cTn id="28" presetID="22" presetClass="entr" presetSubtype="8"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par>
                                <p:cTn id="31" presetID="22" presetClass="entr" presetSubtype="2"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right)">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noAutofit/>
          </a:bodyPr>
          <a:lstStyle/>
          <a:p>
            <a:r>
              <a:rPr lang="en-US" sz="3200" u="sng" dirty="0" smtClean="0"/>
              <a:t>We Know </a:t>
            </a:r>
            <a:r>
              <a:rPr lang="en-US" sz="3200" dirty="0" smtClean="0"/>
              <a:t>That Residential Water Heating Load Profiles Have Changed</a:t>
            </a:r>
            <a:endParaRPr lang="en-US" sz="3600" dirty="0"/>
          </a:p>
        </p:txBody>
      </p:sp>
      <p:graphicFrame>
        <p:nvGraphicFramePr>
          <p:cNvPr id="4" name="Content Placeholder 3"/>
          <p:cNvGraphicFramePr>
            <a:graphicFrameLocks noGrp="1"/>
          </p:cNvGraphicFramePr>
          <p:nvPr>
            <p:ph idx="1"/>
          </p:nvPr>
        </p:nvGraphicFramePr>
        <p:xfrm>
          <a:off x="457200" y="1371600"/>
          <a:ext cx="82296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724400" y="1828800"/>
            <a:ext cx="26670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System Winter Peak Hours</a:t>
            </a:r>
            <a:endParaRPr lang="en-US" dirty="0"/>
          </a:p>
        </p:txBody>
      </p:sp>
      <p:cxnSp>
        <p:nvCxnSpPr>
          <p:cNvPr id="6" name="Straight Connector 5"/>
          <p:cNvCxnSpPr/>
          <p:nvPr/>
        </p:nvCxnSpPr>
        <p:spPr>
          <a:xfrm>
            <a:off x="4038600" y="1905000"/>
            <a:ext cx="0" cy="3200400"/>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a:stCxn id="5" idx="1"/>
          </p:cNvCxnSpPr>
          <p:nvPr/>
        </p:nvCxnSpPr>
        <p:spPr>
          <a:xfrm flipH="1">
            <a:off x="4038600" y="2013466"/>
            <a:ext cx="685800" cy="4393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 name="Straight Connector 9"/>
          <p:cNvCxnSpPr/>
          <p:nvPr/>
        </p:nvCxnSpPr>
        <p:spPr>
          <a:xfrm flipV="1">
            <a:off x="6934200" y="2286000"/>
            <a:ext cx="0" cy="2819400"/>
          </a:xfrm>
          <a:prstGeom prst="line">
            <a:avLst/>
          </a:prstGeom>
        </p:spPr>
        <p:style>
          <a:lnRef idx="3">
            <a:schemeClr val="accent1"/>
          </a:lnRef>
          <a:fillRef idx="0">
            <a:schemeClr val="accent1"/>
          </a:fillRef>
          <a:effectRef idx="2">
            <a:schemeClr val="accent1"/>
          </a:effectRef>
          <a:fontRef idx="minor">
            <a:schemeClr val="tx1"/>
          </a:fontRef>
        </p:style>
      </p:cxnSp>
      <p:cxnSp>
        <p:nvCxnSpPr>
          <p:cNvPr id="11" name="Straight Arrow Connector 10"/>
          <p:cNvCxnSpPr/>
          <p:nvPr/>
        </p:nvCxnSpPr>
        <p:spPr>
          <a:xfrm>
            <a:off x="5943600" y="2209800"/>
            <a:ext cx="990600" cy="685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par>
                                <p:cTn id="23" presetID="22" presetClass="entr" presetSubtype="4"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00"/>
                                        <p:tgtEl>
                                          <p:spTgt spid="10"/>
                                        </p:tgtEl>
                                      </p:cBhvr>
                                    </p:animEffec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22" presetClass="entr" presetSubtype="1"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par>
                                <p:cTn id="32" presetID="22" presetClass="entr" presetSubtype="1"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up)">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143000"/>
          </a:xfrm>
        </p:spPr>
        <p:txBody>
          <a:bodyPr>
            <a:noAutofit/>
          </a:bodyPr>
          <a:lstStyle/>
          <a:p>
            <a:r>
              <a:rPr lang="en-US" sz="2800" u="sng" dirty="0" smtClean="0"/>
              <a:t>We Know</a:t>
            </a:r>
            <a:r>
              <a:rPr lang="en-US" sz="2800" dirty="0" smtClean="0"/>
              <a:t> That PNW Residential Water Heating Hourly Demand Has Decreased</a:t>
            </a:r>
            <a:endParaRPr lang="en-US" sz="3600" dirty="0"/>
          </a:p>
        </p:txBody>
      </p:sp>
      <p:graphicFrame>
        <p:nvGraphicFramePr>
          <p:cNvPr id="4" name="Content Placeholder 3"/>
          <p:cNvGraphicFramePr>
            <a:graphicFrameLocks noGrp="1"/>
          </p:cNvGraphicFramePr>
          <p:nvPr>
            <p:ph idx="1"/>
          </p:nvPr>
        </p:nvGraphicFramePr>
        <p:xfrm>
          <a:off x="457200" y="1219200"/>
          <a:ext cx="838200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648200" y="1828800"/>
            <a:ext cx="33528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System Winter Peak Hour Savings</a:t>
            </a:r>
            <a:endParaRPr lang="en-US" dirty="0"/>
          </a:p>
        </p:txBody>
      </p:sp>
      <p:cxnSp>
        <p:nvCxnSpPr>
          <p:cNvPr id="6" name="Straight Connector 5"/>
          <p:cNvCxnSpPr/>
          <p:nvPr/>
        </p:nvCxnSpPr>
        <p:spPr>
          <a:xfrm>
            <a:off x="4038600" y="2362200"/>
            <a:ext cx="0" cy="685800"/>
          </a:xfrm>
          <a:prstGeom prst="line">
            <a:avLst/>
          </a:prstGeom>
          <a:ln>
            <a:headEnd type="stealth"/>
            <a:tailEnd type="stealth"/>
          </a:ln>
        </p:spPr>
        <p:style>
          <a:lnRef idx="3">
            <a:schemeClr val="accent3"/>
          </a:lnRef>
          <a:fillRef idx="0">
            <a:schemeClr val="accent3"/>
          </a:fillRef>
          <a:effectRef idx="2">
            <a:schemeClr val="accent3"/>
          </a:effectRef>
          <a:fontRef idx="minor">
            <a:schemeClr val="tx1"/>
          </a:fontRef>
        </p:style>
      </p:cxnSp>
      <p:cxnSp>
        <p:nvCxnSpPr>
          <p:cNvPr id="8" name="Straight Arrow Connector 7"/>
          <p:cNvCxnSpPr>
            <a:stCxn id="5" idx="1"/>
          </p:cNvCxnSpPr>
          <p:nvPr/>
        </p:nvCxnSpPr>
        <p:spPr>
          <a:xfrm flipH="1">
            <a:off x="3962400" y="2013466"/>
            <a:ext cx="685800" cy="4393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0" name="Straight Arrow Connector 19"/>
          <p:cNvCxnSpPr/>
          <p:nvPr/>
        </p:nvCxnSpPr>
        <p:spPr>
          <a:xfrm>
            <a:off x="5943600" y="2209800"/>
            <a:ext cx="762000" cy="457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6" name="Straight Connector 25"/>
          <p:cNvCxnSpPr/>
          <p:nvPr/>
        </p:nvCxnSpPr>
        <p:spPr>
          <a:xfrm>
            <a:off x="7010400" y="3124200"/>
            <a:ext cx="0" cy="381000"/>
          </a:xfrm>
          <a:prstGeom prst="line">
            <a:avLst/>
          </a:prstGeom>
          <a:ln>
            <a:headEnd type="stealth"/>
            <a:tailEnd type="stealth"/>
          </a:ln>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par>
                                <p:cTn id="23" presetID="22" presetClass="entr" presetSubtype="4"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down)">
                                      <p:cBhvr>
                                        <p:cTn id="25" dur="500"/>
                                        <p:tgtEl>
                                          <p:spTgt spid="26"/>
                                        </p:tgtEl>
                                      </p:cBhvr>
                                    </p:animEffec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22" presetClass="entr" presetSubtype="1"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par>
                                <p:cTn id="32" presetID="22" presetClass="entr" presetSubtype="1" fill="hold"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wipe(up)">
                                      <p:cBhvr>
                                        <p:cTn id="3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sz="2400" u="sng" dirty="0" smtClean="0"/>
              <a:t>We Know That </a:t>
            </a:r>
            <a:r>
              <a:rPr lang="en-US" sz="2400" dirty="0" smtClean="0"/>
              <a:t>Capacity Savings From Residential Water Heating Efficiency Improvements Between 1990 and Today Were </a:t>
            </a:r>
            <a:r>
              <a:rPr lang="en-US" sz="2400" i="1" u="sng" dirty="0" smtClean="0"/>
              <a:t>Three Times </a:t>
            </a:r>
            <a:r>
              <a:rPr lang="en-US" sz="2400" dirty="0" smtClean="0"/>
              <a:t>Their Annual Energy Savings</a:t>
            </a:r>
            <a:endParaRPr lang="en-US" sz="2400" dirty="0"/>
          </a:p>
        </p:txBody>
      </p:sp>
      <p:graphicFrame>
        <p:nvGraphicFramePr>
          <p:cNvPr id="5" name="Content Placeholder 4"/>
          <p:cNvGraphicFramePr>
            <a:graphicFrameLocks noGrp="1"/>
          </p:cNvGraphicFramePr>
          <p:nvPr>
            <p:ph idx="1"/>
          </p:nvPr>
        </p:nvGraphicFramePr>
        <p:xfrm>
          <a:off x="457200" y="1600200"/>
          <a:ext cx="8229600" cy="4572000"/>
        </p:xfrm>
        <a:graphic>
          <a:graphicData uri="http://schemas.openxmlformats.org/drawingml/2006/table">
            <a:tbl>
              <a:tblPr firstRow="1" bandRow="1">
                <a:tableStyleId>{5C22544A-7EE6-4342-B048-85BDC9FD1C3A}</a:tableStyleId>
              </a:tblPr>
              <a:tblGrid>
                <a:gridCol w="4267200"/>
                <a:gridCol w="1905000"/>
                <a:gridCol w="2057400"/>
              </a:tblGrid>
              <a:tr h="457200">
                <a:tc>
                  <a:txBody>
                    <a:bodyPr/>
                    <a:lstStyle/>
                    <a:p>
                      <a:pPr algn="ctr" fontAlgn="b"/>
                      <a:r>
                        <a:rPr lang="en-US" sz="2400" b="0" i="0" u="none" strike="noStrike" dirty="0">
                          <a:latin typeface="Arial"/>
                        </a:rPr>
                        <a:t> </a:t>
                      </a:r>
                    </a:p>
                  </a:txBody>
                  <a:tcPr marL="6350" marR="6350" marT="6350" marB="0" anchor="b"/>
                </a:tc>
                <a:tc>
                  <a:txBody>
                    <a:bodyPr/>
                    <a:lstStyle/>
                    <a:p>
                      <a:pPr algn="r" fontAlgn="b"/>
                      <a:r>
                        <a:rPr lang="en-US" sz="2400" b="0" i="0" u="none" strike="noStrike" dirty="0">
                          <a:effectLst>
                            <a:outerShdw blurRad="38100" dist="38100" dir="2700000" algn="tl">
                              <a:srgbClr val="000000">
                                <a:alpha val="43137"/>
                              </a:srgbClr>
                            </a:outerShdw>
                          </a:effectLst>
                          <a:latin typeface="Arial"/>
                        </a:rPr>
                        <a:t>1990</a:t>
                      </a:r>
                    </a:p>
                  </a:txBody>
                  <a:tcPr marL="6350" marR="6350" marT="6350" marB="0" anchor="b"/>
                </a:tc>
                <a:tc>
                  <a:txBody>
                    <a:bodyPr/>
                    <a:lstStyle/>
                    <a:p>
                      <a:pPr algn="r" fontAlgn="b"/>
                      <a:r>
                        <a:rPr lang="en-US" sz="2400" b="0" i="0" u="none" strike="noStrike" dirty="0">
                          <a:effectLst>
                            <a:outerShdw blurRad="38100" dist="38100" dir="2700000" algn="tl">
                              <a:srgbClr val="000000">
                                <a:alpha val="43137"/>
                              </a:srgbClr>
                            </a:outerShdw>
                          </a:effectLst>
                          <a:latin typeface="Arial"/>
                        </a:rPr>
                        <a:t>2012</a:t>
                      </a:r>
                    </a:p>
                  </a:txBody>
                  <a:tcPr marL="6350" marR="6350" marT="6350" marB="0" anchor="b"/>
                </a:tc>
              </a:tr>
              <a:tr h="457200">
                <a:tc>
                  <a:txBody>
                    <a:bodyPr/>
                    <a:lstStyle/>
                    <a:p>
                      <a:pPr algn="l" fontAlgn="b"/>
                      <a:r>
                        <a:rPr lang="en-US" sz="2400" b="0" i="0" u="none" strike="noStrike" dirty="0">
                          <a:latin typeface="Arial"/>
                        </a:rPr>
                        <a:t>Annual Use (kWh)</a:t>
                      </a:r>
                    </a:p>
                  </a:txBody>
                  <a:tcPr marL="6350" marR="6350" marT="6350" marB="0" anchor="b"/>
                </a:tc>
                <a:tc>
                  <a:txBody>
                    <a:bodyPr/>
                    <a:lstStyle/>
                    <a:p>
                      <a:pPr algn="l" fontAlgn="b"/>
                      <a:r>
                        <a:rPr lang="en-US" sz="2400" b="0" i="0" u="none" strike="noStrike" dirty="0">
                          <a:latin typeface="Arial"/>
                        </a:rPr>
                        <a:t>            4,700 </a:t>
                      </a:r>
                    </a:p>
                  </a:txBody>
                  <a:tcPr marL="6350" marR="6350" marT="6350" marB="0" anchor="b"/>
                </a:tc>
                <a:tc>
                  <a:txBody>
                    <a:bodyPr/>
                    <a:lstStyle/>
                    <a:p>
                      <a:pPr algn="l" fontAlgn="b"/>
                      <a:r>
                        <a:rPr lang="en-US" sz="2400" b="0" i="0" u="none" strike="noStrike" dirty="0">
                          <a:latin typeface="Arial"/>
                        </a:rPr>
                        <a:t>          3,000 </a:t>
                      </a:r>
                    </a:p>
                  </a:txBody>
                  <a:tcPr marL="6350" marR="6350" marT="6350" marB="0" anchor="b"/>
                </a:tc>
              </a:tr>
              <a:tr h="457200">
                <a:tc>
                  <a:txBody>
                    <a:bodyPr/>
                    <a:lstStyle/>
                    <a:p>
                      <a:pPr algn="l" fontAlgn="b"/>
                      <a:r>
                        <a:rPr lang="en-US" sz="2400" b="0" i="0" u="none" strike="noStrike" dirty="0">
                          <a:latin typeface="Arial"/>
                        </a:rPr>
                        <a:t>Savings/Unit (kWh)</a:t>
                      </a:r>
                    </a:p>
                  </a:txBody>
                  <a:tcPr marL="6350" marR="6350" marT="6350" marB="0" anchor="b"/>
                </a:tc>
                <a:tc>
                  <a:txBody>
                    <a:bodyPr/>
                    <a:lstStyle/>
                    <a:p>
                      <a:pPr algn="l" fontAlgn="b"/>
                      <a:r>
                        <a:rPr lang="en-US" sz="2400" b="0" i="0" u="none" strike="noStrike" dirty="0">
                          <a:latin typeface="Arial"/>
                        </a:rPr>
                        <a:t> </a:t>
                      </a:r>
                    </a:p>
                  </a:txBody>
                  <a:tcPr marL="6350" marR="6350" marT="6350" marB="0" anchor="b"/>
                </a:tc>
                <a:tc>
                  <a:txBody>
                    <a:bodyPr/>
                    <a:lstStyle/>
                    <a:p>
                      <a:pPr algn="l" fontAlgn="b"/>
                      <a:r>
                        <a:rPr lang="en-US" sz="2400" b="0" i="0" u="none" strike="noStrike" dirty="0">
                          <a:latin typeface="Arial"/>
                        </a:rPr>
                        <a:t>          1,700 </a:t>
                      </a:r>
                    </a:p>
                  </a:txBody>
                  <a:tcPr marL="6350" marR="6350" marT="6350" marB="0" anchor="b"/>
                </a:tc>
              </a:tr>
              <a:tr h="457200">
                <a:tc>
                  <a:txBody>
                    <a:bodyPr/>
                    <a:lstStyle/>
                    <a:p>
                      <a:pPr algn="l" fontAlgn="b"/>
                      <a:r>
                        <a:rPr lang="en-US" sz="2400" b="0" i="0" u="none" strike="noStrike" dirty="0">
                          <a:solidFill>
                            <a:srgbClr val="000000"/>
                          </a:solidFill>
                          <a:latin typeface="Arial"/>
                        </a:rPr>
                        <a:t>Water heater stock </a:t>
                      </a:r>
                      <a:r>
                        <a:rPr lang="en-US" sz="2400" b="0" i="0" u="sng" strike="noStrike" dirty="0">
                          <a:solidFill>
                            <a:srgbClr val="000000"/>
                          </a:solidFill>
                          <a:latin typeface="Arial"/>
                        </a:rPr>
                        <a:t>&lt;</a:t>
                      </a:r>
                      <a:r>
                        <a:rPr lang="en-US" sz="2400" b="0" i="0" u="none" strike="noStrike" dirty="0">
                          <a:solidFill>
                            <a:srgbClr val="000000"/>
                          </a:solidFill>
                          <a:latin typeface="Arial"/>
                        </a:rPr>
                        <a:t>55g</a:t>
                      </a: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2,701,000 </a:t>
                      </a:r>
                      <a:endParaRPr lang="en-US" sz="2400" b="0" i="0" u="none" strike="noStrike" dirty="0">
                        <a:latin typeface="Arial"/>
                      </a:endParaRP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3,489,700 </a:t>
                      </a:r>
                      <a:endParaRPr lang="en-US" sz="2400" b="0" i="0" u="none" strike="noStrike" dirty="0">
                        <a:latin typeface="Arial"/>
                      </a:endParaRPr>
                    </a:p>
                  </a:txBody>
                  <a:tcPr marL="6350" marR="6350" marT="6350" marB="0" anchor="b"/>
                </a:tc>
              </a:tr>
              <a:tr h="457200">
                <a:tc>
                  <a:txBody>
                    <a:bodyPr/>
                    <a:lstStyle/>
                    <a:p>
                      <a:pPr algn="l" fontAlgn="b"/>
                      <a:r>
                        <a:rPr lang="en-US" sz="2400" b="0" i="0" u="none" strike="noStrike" dirty="0">
                          <a:solidFill>
                            <a:srgbClr val="000000"/>
                          </a:solidFill>
                          <a:latin typeface="Arial"/>
                        </a:rPr>
                        <a:t>Water heater stock &gt;55g</a:t>
                      </a: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300,100 </a:t>
                      </a:r>
                      <a:endParaRPr lang="en-US" sz="2400" b="0" i="0" u="none" strike="noStrike" dirty="0">
                        <a:latin typeface="Arial"/>
                      </a:endParaRP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337,800</a:t>
                      </a:r>
                      <a:endParaRPr lang="en-US" sz="2400" b="0" i="0" u="none" strike="noStrike" dirty="0">
                        <a:latin typeface="Arial"/>
                      </a:endParaRPr>
                    </a:p>
                  </a:txBody>
                  <a:tcPr marL="6350" marR="6350" marT="6350" marB="0" anchor="b"/>
                </a:tc>
              </a:tr>
              <a:tr h="457200">
                <a:tc>
                  <a:txBody>
                    <a:bodyPr/>
                    <a:lstStyle/>
                    <a:p>
                      <a:pPr algn="l" fontAlgn="b"/>
                      <a:r>
                        <a:rPr lang="en-US" sz="2400" b="0" i="0" u="none" strike="noStrike" dirty="0">
                          <a:solidFill>
                            <a:srgbClr val="000000"/>
                          </a:solidFill>
                          <a:latin typeface="Arial"/>
                        </a:rPr>
                        <a:t>Water heater stock - Total</a:t>
                      </a: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3,001,200 </a:t>
                      </a:r>
                      <a:endParaRPr lang="en-US" sz="2400" b="0" i="0" u="none" strike="noStrike" dirty="0">
                        <a:latin typeface="Arial"/>
                      </a:endParaRP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3,827,500 </a:t>
                      </a:r>
                      <a:endParaRPr lang="en-US" sz="2400" b="0" i="0" u="none" strike="noStrike" dirty="0">
                        <a:latin typeface="Arial"/>
                      </a:endParaRPr>
                    </a:p>
                  </a:txBody>
                  <a:tcPr marL="6350" marR="6350" marT="6350" marB="0" anchor="b"/>
                </a:tc>
              </a:tr>
              <a:tr h="457200">
                <a:tc>
                  <a:txBody>
                    <a:bodyPr/>
                    <a:lstStyle/>
                    <a:p>
                      <a:pPr algn="l" fontAlgn="b"/>
                      <a:r>
                        <a:rPr lang="en-US" sz="2400" b="0" i="0" u="none" strike="noStrike" dirty="0">
                          <a:latin typeface="Arial"/>
                        </a:rPr>
                        <a:t>Annual Load (aMW)</a:t>
                      </a:r>
                    </a:p>
                  </a:txBody>
                  <a:tcPr marL="6350" marR="6350" marT="6350" marB="0" anchor="b"/>
                </a:tc>
                <a:tc>
                  <a:txBody>
                    <a:bodyPr/>
                    <a:lstStyle/>
                    <a:p>
                      <a:pPr algn="l" fontAlgn="b"/>
                      <a:r>
                        <a:rPr lang="en-US" sz="2400" b="0" i="0" u="none" strike="noStrike" dirty="0">
                          <a:latin typeface="Arial"/>
                        </a:rPr>
                        <a:t>            1,610 </a:t>
                      </a: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1,310</a:t>
                      </a:r>
                      <a:endParaRPr lang="en-US" sz="2400" b="0" i="0" u="none" strike="noStrike" dirty="0">
                        <a:latin typeface="Arial"/>
                      </a:endParaRPr>
                    </a:p>
                  </a:txBody>
                  <a:tcPr marL="6350" marR="6350" marT="6350" marB="0" anchor="b"/>
                </a:tc>
              </a:tr>
              <a:tr h="457200">
                <a:tc>
                  <a:txBody>
                    <a:bodyPr/>
                    <a:lstStyle/>
                    <a:p>
                      <a:pPr algn="l" fontAlgn="b"/>
                      <a:r>
                        <a:rPr lang="en-US" sz="2400" b="0" i="0" u="none" strike="noStrike" dirty="0">
                          <a:latin typeface="Arial"/>
                        </a:rPr>
                        <a:t>PNW 2012 Savings (aMW)</a:t>
                      </a:r>
                    </a:p>
                  </a:txBody>
                  <a:tcPr marL="6350" marR="6350" marT="6350" marB="0" anchor="b"/>
                </a:tc>
                <a:tc>
                  <a:txBody>
                    <a:bodyPr/>
                    <a:lstStyle/>
                    <a:p>
                      <a:pPr algn="l" fontAlgn="b"/>
                      <a:r>
                        <a:rPr lang="en-US" sz="2400" b="0" i="0" u="none" strike="noStrike" dirty="0">
                          <a:latin typeface="Arial"/>
                        </a:rPr>
                        <a:t> </a:t>
                      </a: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300</a:t>
                      </a:r>
                      <a:endParaRPr lang="en-US" sz="2400" b="0" i="0" u="none" strike="noStrike" dirty="0">
                        <a:latin typeface="Arial"/>
                      </a:endParaRPr>
                    </a:p>
                  </a:txBody>
                  <a:tcPr marL="6350" marR="6350" marT="6350" marB="0" anchor="b"/>
                </a:tc>
              </a:tr>
              <a:tr h="457200">
                <a:tc>
                  <a:txBody>
                    <a:bodyPr/>
                    <a:lstStyle/>
                    <a:p>
                      <a:pPr algn="l" fontAlgn="b"/>
                      <a:r>
                        <a:rPr lang="en-US" sz="2400" b="0" i="0" u="none" strike="noStrike" dirty="0">
                          <a:latin typeface="Arial"/>
                        </a:rPr>
                        <a:t>Coincident Peak Load (MW)</a:t>
                      </a: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2,940 </a:t>
                      </a:r>
                      <a:endParaRPr lang="en-US" sz="2400" b="0" i="0" u="none" strike="noStrike" dirty="0">
                        <a:latin typeface="Arial"/>
                      </a:endParaRP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2,035 </a:t>
                      </a:r>
                      <a:endParaRPr lang="en-US" sz="2400" b="0" i="0" u="none" strike="noStrike" dirty="0">
                        <a:latin typeface="Arial"/>
                      </a:endParaRPr>
                    </a:p>
                  </a:txBody>
                  <a:tcPr marL="6350" marR="6350" marT="6350" marB="0" anchor="b"/>
                </a:tc>
              </a:tr>
              <a:tr h="457200">
                <a:tc>
                  <a:txBody>
                    <a:bodyPr/>
                    <a:lstStyle/>
                    <a:p>
                      <a:pPr algn="l" fontAlgn="b"/>
                      <a:r>
                        <a:rPr lang="en-US" sz="2400" b="0" i="0" u="none" strike="noStrike" dirty="0">
                          <a:latin typeface="Arial"/>
                        </a:rPr>
                        <a:t>Coincident Peak Savings (MW)</a:t>
                      </a:r>
                    </a:p>
                  </a:txBody>
                  <a:tcPr marL="6350" marR="6350" marT="6350" marB="0" anchor="b"/>
                </a:tc>
                <a:tc>
                  <a:txBody>
                    <a:bodyPr/>
                    <a:lstStyle/>
                    <a:p>
                      <a:pPr algn="l" fontAlgn="b"/>
                      <a:r>
                        <a:rPr lang="en-US" sz="2400" b="0" i="0" u="none" strike="noStrike" dirty="0">
                          <a:latin typeface="Arial"/>
                        </a:rPr>
                        <a:t> </a:t>
                      </a:r>
                    </a:p>
                  </a:txBody>
                  <a:tcPr marL="6350" marR="6350" marT="6350" marB="0" anchor="b"/>
                </a:tc>
                <a:tc>
                  <a:txBody>
                    <a:bodyPr/>
                    <a:lstStyle/>
                    <a:p>
                      <a:pPr algn="l" fontAlgn="b"/>
                      <a:r>
                        <a:rPr lang="en-US" sz="2400" b="0" i="0" u="none" strike="noStrike" dirty="0">
                          <a:latin typeface="Arial"/>
                        </a:rPr>
                        <a:t>             </a:t>
                      </a:r>
                      <a:r>
                        <a:rPr lang="en-US" sz="2400" b="0" i="0" u="none" strike="noStrike" dirty="0" smtClean="0">
                          <a:latin typeface="Arial"/>
                        </a:rPr>
                        <a:t>905 </a:t>
                      </a:r>
                      <a:endParaRPr lang="en-US" sz="2400" b="0" i="0" u="none" strike="noStrike" dirty="0">
                        <a:latin typeface="Arial"/>
                      </a:endParaRPr>
                    </a:p>
                  </a:txBody>
                  <a:tcPr marL="6350" marR="6350" marT="6350" marB="0" anchor="b"/>
                </a:tc>
              </a:tr>
            </a:tbl>
          </a:graphicData>
        </a:graphic>
      </p:graphicFrame>
      <p:sp>
        <p:nvSpPr>
          <p:cNvPr id="6" name="Oval 5"/>
          <p:cNvSpPr/>
          <p:nvPr/>
        </p:nvSpPr>
        <p:spPr>
          <a:xfrm>
            <a:off x="7391400" y="48768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7" name="Oval 6"/>
          <p:cNvSpPr/>
          <p:nvPr/>
        </p:nvSpPr>
        <p:spPr>
          <a:xfrm>
            <a:off x="7315200" y="5791200"/>
            <a:ext cx="1143000" cy="381000"/>
          </a:xfrm>
          <a:prstGeom prst="ellipse">
            <a:avLst/>
          </a:prstGeom>
          <a:noFill/>
          <a:ln w="63500">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u="sng" dirty="0" smtClean="0"/>
              <a:t>We Know </a:t>
            </a:r>
            <a:r>
              <a:rPr lang="en-US" sz="3600" dirty="0" smtClean="0"/>
              <a:t>That Current Water Heating Load Factors Now Higher </a:t>
            </a:r>
            <a:endParaRPr lang="en-US" sz="36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wipe(left)">
                                      <p:cBhvr>
                                        <p:cTn id="22" dur="500"/>
                                        <p:tgtEl>
                                          <p:spTgt spid="4">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graphicEl>
                                              <a:chart seriesIdx="3" categoryIdx="-4" bldStep="series"/>
                                            </p:graphicEl>
                                          </p:spTgt>
                                        </p:tgtEl>
                                        <p:attrNameLst>
                                          <p:attrName>style.visibility</p:attrName>
                                        </p:attrNameLst>
                                      </p:cBhvr>
                                      <p:to>
                                        <p:strVal val="visible"/>
                                      </p:to>
                                    </p:set>
                                    <p:animEffect transition="in" filter="wipe(left)">
                                      <p:cBhvr>
                                        <p:cTn id="27" dur="500"/>
                                        <p:tgtEl>
                                          <p:spTgt spid="4">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u="sng" dirty="0" smtClean="0"/>
              <a:t>We Now Know </a:t>
            </a:r>
            <a:r>
              <a:rPr lang="en-US" sz="2400" dirty="0" smtClean="0"/>
              <a:t>That Using Old (ELCAP) Load Profiles </a:t>
            </a:r>
            <a:r>
              <a:rPr lang="en-US" sz="2400" i="1" u="sng" dirty="0" smtClean="0"/>
              <a:t>Understate </a:t>
            </a:r>
            <a:r>
              <a:rPr lang="en-US" sz="2400" dirty="0" smtClean="0"/>
              <a:t>the Capacity Impact of Changes in Water Heater Efficiency</a:t>
            </a:r>
            <a:endParaRPr lang="en-US" sz="2400" dirty="0"/>
          </a:p>
        </p:txBody>
      </p:sp>
      <p:graphicFrame>
        <p:nvGraphicFramePr>
          <p:cNvPr id="4" name="Content Placeholder 4"/>
          <p:cNvGraphicFramePr>
            <a:graphicFrameLocks noGrp="1"/>
          </p:cNvGraphicFramePr>
          <p:nvPr>
            <p:ph idx="1"/>
          </p:nvPr>
        </p:nvGraphicFramePr>
        <p:xfrm>
          <a:off x="457200" y="1523999"/>
          <a:ext cx="8229600" cy="4782221"/>
        </p:xfrm>
        <a:graphic>
          <a:graphicData uri="http://schemas.openxmlformats.org/drawingml/2006/table">
            <a:tbl>
              <a:tblPr firstRow="1" bandRow="1">
                <a:tableStyleId>{5C22544A-7EE6-4342-B048-85BDC9FD1C3A}</a:tableStyleId>
              </a:tblPr>
              <a:tblGrid>
                <a:gridCol w="3657600"/>
                <a:gridCol w="1354412"/>
                <a:gridCol w="1546917"/>
                <a:gridCol w="1670671"/>
              </a:tblGrid>
              <a:tr h="420969">
                <a:tc>
                  <a:txBody>
                    <a:bodyPr/>
                    <a:lstStyle/>
                    <a:p>
                      <a:pPr algn="ctr" fontAlgn="b"/>
                      <a:r>
                        <a:rPr lang="en-US" sz="1800" b="0" i="0" u="none" strike="noStrike" dirty="0">
                          <a:latin typeface="Arial"/>
                        </a:rPr>
                        <a:t> </a:t>
                      </a:r>
                    </a:p>
                  </a:txBody>
                  <a:tcPr marL="6350" marR="6350" marT="6350" marB="0" anchor="b"/>
                </a:tc>
                <a:tc>
                  <a:txBody>
                    <a:bodyPr/>
                    <a:lstStyle/>
                    <a:p>
                      <a:pPr marL="0" algn="ctr" defTabSz="914400" rtl="0" eaLnBrk="1" fontAlgn="b" latinLnBrk="0" hangingPunct="1"/>
                      <a:r>
                        <a:rPr lang="en-US" sz="1800" b="0" i="0" u="none" strike="noStrike" kern="1200" dirty="0">
                          <a:solidFill>
                            <a:schemeClr val="lt1"/>
                          </a:solidFill>
                          <a:latin typeface="Arial"/>
                          <a:ea typeface="+mn-ea"/>
                          <a:cs typeface="+mn-cs"/>
                        </a:rPr>
                        <a:t>1990</a:t>
                      </a:r>
                    </a:p>
                  </a:txBody>
                  <a:tcPr marL="6350" marR="6350" marT="6350" marB="0" anchor="b"/>
                </a:tc>
                <a:tc>
                  <a:txBody>
                    <a:bodyPr/>
                    <a:lstStyle/>
                    <a:p>
                      <a:pPr marL="0" algn="ctr" defTabSz="914400" rtl="0" eaLnBrk="1" fontAlgn="b" latinLnBrk="0" hangingPunct="1"/>
                      <a:r>
                        <a:rPr lang="en-US" sz="1800" b="0" i="0" u="none" strike="noStrike" kern="1200" dirty="0" smtClean="0">
                          <a:solidFill>
                            <a:schemeClr val="lt1"/>
                          </a:solidFill>
                          <a:latin typeface="Arial"/>
                          <a:ea typeface="+mn-ea"/>
                          <a:cs typeface="+mn-cs"/>
                        </a:rPr>
                        <a:t>2012 – ELCAP Load Shape</a:t>
                      </a:r>
                      <a:endParaRPr lang="en-US" sz="1800" b="0" i="0" u="none" strike="noStrike" kern="1200" dirty="0">
                        <a:solidFill>
                          <a:schemeClr val="lt1"/>
                        </a:solidFill>
                        <a:latin typeface="Arial"/>
                        <a:ea typeface="+mn-ea"/>
                        <a:cs typeface="+mn-cs"/>
                      </a:endParaRPr>
                    </a:p>
                  </a:txBody>
                  <a:tcPr marL="0" marR="0" marT="0" marB="0" anchor="b"/>
                </a:tc>
                <a:tc>
                  <a:txBody>
                    <a:bodyPr/>
                    <a:lstStyle/>
                    <a:p>
                      <a:pPr algn="ctr" fontAlgn="b"/>
                      <a:r>
                        <a:rPr lang="en-US" sz="1800" b="0" i="0" u="none" strike="noStrike" dirty="0" smtClean="0">
                          <a:latin typeface="Arial"/>
                        </a:rPr>
                        <a:t>2012 – RBSA Load Shape</a:t>
                      </a:r>
                      <a:endParaRPr lang="en-US" sz="1800" b="0" i="0" u="none" strike="noStrike" dirty="0">
                        <a:latin typeface="Arial"/>
                      </a:endParaRPr>
                    </a:p>
                  </a:txBody>
                  <a:tcPr marL="6350" marR="6350" marT="6350" marB="0" anchor="b"/>
                </a:tc>
              </a:tr>
              <a:tr h="420969">
                <a:tc>
                  <a:txBody>
                    <a:bodyPr/>
                    <a:lstStyle/>
                    <a:p>
                      <a:pPr algn="l" fontAlgn="b"/>
                      <a:r>
                        <a:rPr lang="en-US" sz="1800" b="0" i="0" u="none" strike="noStrike" dirty="0">
                          <a:latin typeface="Arial"/>
                        </a:rPr>
                        <a:t>Annual Use (kWh)</a:t>
                      </a:r>
                    </a:p>
                  </a:txBody>
                  <a:tcPr marL="6350" marR="6350" marT="6350" marB="0" anchor="b"/>
                </a:tc>
                <a:tc>
                  <a:txBody>
                    <a:bodyPr/>
                    <a:lstStyle/>
                    <a:p>
                      <a:pPr marL="0" algn="l" defTabSz="914400" rtl="0" eaLnBrk="1" fontAlgn="b" latinLnBrk="0" hangingPunct="1"/>
                      <a:r>
                        <a:rPr lang="en-US" sz="1800" b="0" i="0" u="none" strike="noStrike" kern="1200" dirty="0">
                          <a:solidFill>
                            <a:schemeClr val="dk1"/>
                          </a:solidFill>
                          <a:latin typeface="Arial"/>
                          <a:ea typeface="+mn-ea"/>
                          <a:cs typeface="+mn-cs"/>
                        </a:rPr>
                        <a:t>            4,700 </a:t>
                      </a:r>
                    </a:p>
                  </a:txBody>
                  <a:tcPr marL="6350" marR="6350" marT="6350" marB="0" anchor="b"/>
                </a:tc>
                <a:tc>
                  <a:txBody>
                    <a:bodyPr/>
                    <a:lstStyle/>
                    <a:p>
                      <a:pPr marL="0" algn="l" defTabSz="914400" rtl="0" eaLnBrk="1" fontAlgn="b" latinLnBrk="0" hangingPunct="1"/>
                      <a:r>
                        <a:rPr lang="en-US" sz="1800" b="0" i="0" u="none" strike="noStrike" kern="1200" dirty="0">
                          <a:solidFill>
                            <a:schemeClr val="dk1"/>
                          </a:solidFill>
                          <a:latin typeface="Arial"/>
                          <a:ea typeface="+mn-ea"/>
                          <a:cs typeface="+mn-cs"/>
                        </a:rPr>
                        <a:t>         3,000 </a:t>
                      </a:r>
                    </a:p>
                  </a:txBody>
                  <a:tcPr marL="0" marR="0" marT="0" marB="0" anchor="b"/>
                </a:tc>
                <a:tc>
                  <a:txBody>
                    <a:bodyPr/>
                    <a:lstStyle/>
                    <a:p>
                      <a:pPr algn="l" fontAlgn="b"/>
                      <a:r>
                        <a:rPr lang="en-US" sz="1800" b="0" i="0" u="none" strike="noStrike" dirty="0">
                          <a:latin typeface="Arial"/>
                        </a:rPr>
                        <a:t>          3,000 </a:t>
                      </a:r>
                    </a:p>
                  </a:txBody>
                  <a:tcPr marL="6350" marR="6350" marT="6350" marB="0" anchor="b"/>
                </a:tc>
              </a:tr>
              <a:tr h="420969">
                <a:tc>
                  <a:txBody>
                    <a:bodyPr/>
                    <a:lstStyle/>
                    <a:p>
                      <a:pPr algn="l" fontAlgn="b"/>
                      <a:r>
                        <a:rPr lang="en-US" sz="1800" b="0" i="0" u="none" strike="noStrike" dirty="0">
                          <a:latin typeface="Arial"/>
                        </a:rPr>
                        <a:t>Savings/Unit (kWh)</a:t>
                      </a:r>
                    </a:p>
                  </a:txBody>
                  <a:tcPr marL="6350" marR="6350" marT="6350" marB="0" anchor="b"/>
                </a:tc>
                <a:tc>
                  <a:txBody>
                    <a:bodyPr/>
                    <a:lstStyle/>
                    <a:p>
                      <a:pPr marL="0" algn="l" defTabSz="914400" rtl="0" eaLnBrk="1" fontAlgn="b" latinLnBrk="0" hangingPunct="1"/>
                      <a:r>
                        <a:rPr lang="en-US" sz="1800" b="0" i="0" u="none" strike="noStrike" kern="1200" dirty="0">
                          <a:solidFill>
                            <a:schemeClr val="dk1"/>
                          </a:solidFill>
                          <a:latin typeface="Arial"/>
                          <a:ea typeface="+mn-ea"/>
                          <a:cs typeface="+mn-cs"/>
                        </a:rPr>
                        <a:t> </a:t>
                      </a:r>
                    </a:p>
                  </a:txBody>
                  <a:tcPr marL="6350" marR="6350" marT="6350" marB="0" anchor="b"/>
                </a:tc>
                <a:tc>
                  <a:txBody>
                    <a:bodyPr/>
                    <a:lstStyle/>
                    <a:p>
                      <a:pPr marL="0" algn="l" defTabSz="914400" rtl="0" eaLnBrk="1" fontAlgn="b" latinLnBrk="0" hangingPunct="1"/>
                      <a:r>
                        <a:rPr lang="en-US" sz="1800" b="0" i="0" u="none" strike="noStrike" kern="1200" dirty="0">
                          <a:solidFill>
                            <a:schemeClr val="dk1"/>
                          </a:solidFill>
                          <a:latin typeface="Arial"/>
                          <a:ea typeface="+mn-ea"/>
                          <a:cs typeface="+mn-cs"/>
                        </a:rPr>
                        <a:t>         1,700 </a:t>
                      </a:r>
                    </a:p>
                  </a:txBody>
                  <a:tcPr marL="0" marR="0" marT="0" marB="0" anchor="b"/>
                </a:tc>
                <a:tc>
                  <a:txBody>
                    <a:bodyPr/>
                    <a:lstStyle/>
                    <a:p>
                      <a:pPr algn="l" fontAlgn="b"/>
                      <a:r>
                        <a:rPr lang="en-US" sz="1800" b="0" i="0" u="none" strike="noStrike" dirty="0">
                          <a:latin typeface="Arial"/>
                        </a:rPr>
                        <a:t>          1,700 </a:t>
                      </a:r>
                    </a:p>
                  </a:txBody>
                  <a:tcPr marL="6350" marR="6350" marT="6350" marB="0" anchor="b"/>
                </a:tc>
              </a:tr>
              <a:tr h="567139">
                <a:tc>
                  <a:txBody>
                    <a:bodyPr/>
                    <a:lstStyle/>
                    <a:p>
                      <a:pPr algn="l" fontAlgn="b"/>
                      <a:r>
                        <a:rPr lang="en-US" sz="1800" b="0" i="0" u="none" strike="noStrike" dirty="0">
                          <a:solidFill>
                            <a:srgbClr val="000000"/>
                          </a:solidFill>
                          <a:latin typeface="Arial"/>
                        </a:rPr>
                        <a:t>Water heater stock </a:t>
                      </a:r>
                      <a:r>
                        <a:rPr lang="en-US" sz="1800" b="0" i="0" u="sng" strike="noStrike" dirty="0">
                          <a:solidFill>
                            <a:srgbClr val="000000"/>
                          </a:solidFill>
                          <a:latin typeface="Arial"/>
                        </a:rPr>
                        <a:t>&lt;</a:t>
                      </a:r>
                      <a:r>
                        <a:rPr lang="en-US" sz="1800" b="0" i="0" u="none" strike="noStrike" dirty="0">
                          <a:solidFill>
                            <a:srgbClr val="000000"/>
                          </a:solidFill>
                          <a:latin typeface="Arial"/>
                        </a:rPr>
                        <a:t>55g</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2,701,000 </a:t>
                      </a:r>
                      <a:endParaRPr lang="en-US" sz="1800" b="0" i="0" u="none" strike="noStrike" kern="1200" dirty="0">
                        <a:solidFill>
                          <a:schemeClr val="dk1"/>
                        </a:solidFill>
                        <a:latin typeface="Arial"/>
                        <a:ea typeface="+mn-ea"/>
                        <a:cs typeface="+mn-cs"/>
                      </a:endParaRP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3,489,700 </a:t>
                      </a:r>
                      <a:endParaRPr lang="en-US" sz="1800" b="0" i="0" u="none" strike="noStrike" kern="1200" dirty="0">
                        <a:solidFill>
                          <a:schemeClr val="dk1"/>
                        </a:solidFill>
                        <a:latin typeface="Arial"/>
                        <a:ea typeface="+mn-ea"/>
                        <a:cs typeface="+mn-cs"/>
                      </a:endParaRP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3,489,700 </a:t>
                      </a:r>
                      <a:endParaRPr lang="en-US" sz="1800" b="0" i="0" u="none" strike="noStrike" kern="1200" dirty="0">
                        <a:solidFill>
                          <a:schemeClr val="dk1"/>
                        </a:solidFill>
                        <a:latin typeface="Arial"/>
                        <a:ea typeface="+mn-ea"/>
                        <a:cs typeface="+mn-cs"/>
                      </a:endParaRPr>
                    </a:p>
                  </a:txBody>
                  <a:tcPr marL="6350" marR="6350" marT="6350" marB="0" anchor="b"/>
                </a:tc>
              </a:tr>
              <a:tr h="420969">
                <a:tc>
                  <a:txBody>
                    <a:bodyPr/>
                    <a:lstStyle/>
                    <a:p>
                      <a:pPr algn="l" fontAlgn="b"/>
                      <a:r>
                        <a:rPr lang="en-US" sz="1800" b="0" i="0" u="none" strike="noStrike" dirty="0">
                          <a:solidFill>
                            <a:srgbClr val="000000"/>
                          </a:solidFill>
                          <a:latin typeface="Arial"/>
                        </a:rPr>
                        <a:t>Water heater stock &gt;55g</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300,100 </a:t>
                      </a:r>
                      <a:endParaRPr lang="en-US" sz="1800" b="0" i="0" u="none" strike="noStrike" kern="1200" dirty="0">
                        <a:solidFill>
                          <a:schemeClr val="dk1"/>
                        </a:solidFill>
                        <a:latin typeface="Arial"/>
                        <a:ea typeface="+mn-ea"/>
                        <a:cs typeface="+mn-cs"/>
                      </a:endParaRP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337,800</a:t>
                      </a:r>
                      <a:endParaRPr lang="en-US" sz="1800" b="0" i="0" u="none" strike="noStrike" kern="1200" dirty="0">
                        <a:solidFill>
                          <a:schemeClr val="dk1"/>
                        </a:solidFill>
                        <a:latin typeface="Arial"/>
                        <a:ea typeface="+mn-ea"/>
                        <a:cs typeface="+mn-cs"/>
                      </a:endParaRP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337,800</a:t>
                      </a:r>
                      <a:endParaRPr lang="en-US" sz="1800" b="0" i="0" u="none" strike="noStrike" kern="1200" dirty="0">
                        <a:solidFill>
                          <a:schemeClr val="dk1"/>
                        </a:solidFill>
                        <a:latin typeface="Arial"/>
                        <a:ea typeface="+mn-ea"/>
                        <a:cs typeface="+mn-cs"/>
                      </a:endParaRPr>
                    </a:p>
                  </a:txBody>
                  <a:tcPr marL="6350" marR="6350" marT="6350" marB="0" anchor="b"/>
                </a:tc>
              </a:tr>
              <a:tr h="567139">
                <a:tc>
                  <a:txBody>
                    <a:bodyPr/>
                    <a:lstStyle/>
                    <a:p>
                      <a:pPr algn="l" fontAlgn="b"/>
                      <a:r>
                        <a:rPr lang="en-US" sz="1800" b="0" i="0" u="none" strike="noStrike" dirty="0">
                          <a:solidFill>
                            <a:srgbClr val="000000"/>
                          </a:solidFill>
                          <a:latin typeface="Arial"/>
                        </a:rPr>
                        <a:t>Water heater stock - Total</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3,001,200 </a:t>
                      </a:r>
                      <a:endParaRPr lang="en-US" sz="1800" b="0" i="0" u="none" strike="noStrike" kern="1200" dirty="0">
                        <a:solidFill>
                          <a:schemeClr val="dk1"/>
                        </a:solidFill>
                        <a:latin typeface="Arial"/>
                        <a:ea typeface="+mn-ea"/>
                        <a:cs typeface="+mn-cs"/>
                      </a:endParaRP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3,827,500 </a:t>
                      </a:r>
                      <a:endParaRPr lang="en-US" sz="1800" b="0" i="0" u="none" strike="noStrike" kern="1200" dirty="0">
                        <a:solidFill>
                          <a:schemeClr val="dk1"/>
                        </a:solidFill>
                        <a:latin typeface="Arial"/>
                        <a:ea typeface="+mn-ea"/>
                        <a:cs typeface="+mn-cs"/>
                      </a:endParaRP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3,827,500  </a:t>
                      </a:r>
                      <a:endParaRPr lang="en-US" sz="1800" b="0" i="0" u="none" strike="noStrike" kern="1200" dirty="0">
                        <a:solidFill>
                          <a:schemeClr val="dk1"/>
                        </a:solidFill>
                        <a:latin typeface="Arial"/>
                        <a:ea typeface="+mn-ea"/>
                        <a:cs typeface="+mn-cs"/>
                      </a:endParaRPr>
                    </a:p>
                  </a:txBody>
                  <a:tcPr marL="6350" marR="6350" marT="6350" marB="0" anchor="b"/>
                </a:tc>
              </a:tr>
              <a:tr h="420969">
                <a:tc>
                  <a:txBody>
                    <a:bodyPr/>
                    <a:lstStyle/>
                    <a:p>
                      <a:pPr algn="l" fontAlgn="b"/>
                      <a:r>
                        <a:rPr lang="en-US" sz="1800" b="0" i="0" u="none" strike="noStrike" dirty="0">
                          <a:latin typeface="Arial"/>
                        </a:rPr>
                        <a:t>Annual Load (aMW)</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1,610 </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1,311 </a:t>
                      </a:r>
                    </a:p>
                  </a:txBody>
                  <a:tcPr marL="0" marR="0" marT="0" marB="0" anchor="b"/>
                </a:tc>
                <a:tc>
                  <a:txBody>
                    <a:bodyPr/>
                    <a:lstStyle/>
                    <a:p>
                      <a:pPr algn="r" fontAlgn="b"/>
                      <a:r>
                        <a:rPr lang="en-US" sz="1800" b="0" i="0" u="none" strike="noStrike" dirty="0">
                          <a:latin typeface="Arial"/>
                        </a:rPr>
                        <a:t>          1,311 </a:t>
                      </a:r>
                    </a:p>
                  </a:txBody>
                  <a:tcPr marL="6350" marR="6350" marT="6350" marB="0" anchor="b"/>
                </a:tc>
              </a:tr>
              <a:tr h="420969">
                <a:tc>
                  <a:txBody>
                    <a:bodyPr/>
                    <a:lstStyle/>
                    <a:p>
                      <a:pPr algn="l" fontAlgn="b"/>
                      <a:r>
                        <a:rPr lang="en-US" sz="1800" b="0" i="0" u="none" strike="noStrike" dirty="0">
                          <a:latin typeface="Arial"/>
                        </a:rPr>
                        <a:t>PNW 2012 Savings (aMW)</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300 </a:t>
                      </a:r>
                      <a:endParaRPr lang="en-US" sz="1800" b="0" i="0" u="none" strike="noStrike" kern="1200" dirty="0">
                        <a:solidFill>
                          <a:schemeClr val="dk1"/>
                        </a:solidFill>
                        <a:latin typeface="Arial"/>
                        <a:ea typeface="+mn-ea"/>
                        <a:cs typeface="+mn-cs"/>
                      </a:endParaRPr>
                    </a:p>
                  </a:txBody>
                  <a:tcPr marL="0" marR="0" marT="0" marB="0" anchor="b"/>
                </a:tc>
                <a:tc>
                  <a:txBody>
                    <a:bodyPr/>
                    <a:lstStyle/>
                    <a:p>
                      <a:pPr algn="r" fontAlgn="b"/>
                      <a:r>
                        <a:rPr lang="en-US" sz="1800" b="0" i="0" u="none" strike="noStrike" dirty="0">
                          <a:latin typeface="Arial"/>
                        </a:rPr>
                        <a:t>             </a:t>
                      </a:r>
                      <a:r>
                        <a:rPr lang="en-US" sz="1800" b="0" i="0" u="none" strike="noStrike" dirty="0" smtClean="0">
                          <a:latin typeface="Arial"/>
                        </a:rPr>
                        <a:t>300 </a:t>
                      </a:r>
                      <a:endParaRPr lang="en-US" sz="1800" b="0" i="0" u="none" strike="noStrike" dirty="0">
                        <a:latin typeface="Arial"/>
                      </a:endParaRPr>
                    </a:p>
                  </a:txBody>
                  <a:tcPr marL="6350" marR="6350" marT="6350" marB="0" anchor="b"/>
                </a:tc>
              </a:tr>
              <a:tr h="420969">
                <a:tc>
                  <a:txBody>
                    <a:bodyPr/>
                    <a:lstStyle/>
                    <a:p>
                      <a:pPr algn="l" fontAlgn="b"/>
                      <a:r>
                        <a:rPr lang="en-US" sz="1800" b="0" i="0" u="none" strike="noStrike" dirty="0">
                          <a:latin typeface="Arial"/>
                        </a:rPr>
                        <a:t>Coincident Peak Load (MW)</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2,940 </a:t>
                      </a:r>
                      <a:endParaRPr lang="en-US" sz="1800" b="0" i="0" u="none" strike="noStrike" kern="1200" dirty="0">
                        <a:solidFill>
                          <a:schemeClr val="dk1"/>
                        </a:solidFill>
                        <a:latin typeface="Arial"/>
                        <a:ea typeface="+mn-ea"/>
                        <a:cs typeface="+mn-cs"/>
                      </a:endParaRP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2,370 </a:t>
                      </a:r>
                    </a:p>
                  </a:txBody>
                  <a:tcPr marL="0" marR="0" marT="0" marB="0" anchor="b"/>
                </a:tc>
                <a:tc>
                  <a:txBody>
                    <a:bodyPr/>
                    <a:lstStyle/>
                    <a:p>
                      <a:pPr algn="r" fontAlgn="b"/>
                      <a:r>
                        <a:rPr lang="en-US" sz="1800" b="0" i="0" u="none" strike="noStrike" dirty="0">
                          <a:latin typeface="Arial"/>
                        </a:rPr>
                        <a:t>          </a:t>
                      </a:r>
                      <a:r>
                        <a:rPr lang="en-US" sz="1800" b="0" i="0" u="none" strike="noStrike" dirty="0" smtClean="0">
                          <a:latin typeface="Arial"/>
                        </a:rPr>
                        <a:t>2,035 </a:t>
                      </a:r>
                      <a:endParaRPr lang="en-US" sz="1800" b="0" i="0" u="none" strike="noStrike" dirty="0">
                        <a:latin typeface="Arial"/>
                      </a:endParaRPr>
                    </a:p>
                  </a:txBody>
                  <a:tcPr marL="6350" marR="6350" marT="6350" marB="0" anchor="b"/>
                </a:tc>
              </a:tr>
              <a:tr h="567139">
                <a:tc>
                  <a:txBody>
                    <a:bodyPr/>
                    <a:lstStyle/>
                    <a:p>
                      <a:pPr algn="l" fontAlgn="b"/>
                      <a:r>
                        <a:rPr lang="en-US" sz="1800" b="0" i="0" u="none" strike="noStrike" dirty="0">
                          <a:latin typeface="Arial"/>
                        </a:rPr>
                        <a:t>Coincident Peak Savings (MW)</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p>
                  </a:txBody>
                  <a:tcPr marL="6350" marR="6350" marT="6350" marB="0" anchor="b"/>
                </a:tc>
                <a:tc>
                  <a:txBody>
                    <a:bodyPr/>
                    <a:lstStyle/>
                    <a:p>
                      <a:pPr marL="0" algn="r" defTabSz="914400" rtl="0" eaLnBrk="1" fontAlgn="b" latinLnBrk="0" hangingPunct="1"/>
                      <a:r>
                        <a:rPr lang="en-US" sz="1800" b="0" i="0" u="none" strike="noStrike" kern="1200" dirty="0">
                          <a:solidFill>
                            <a:schemeClr val="dk1"/>
                          </a:solidFill>
                          <a:latin typeface="Arial"/>
                          <a:ea typeface="+mn-ea"/>
                          <a:cs typeface="+mn-cs"/>
                        </a:rPr>
                        <a:t>            </a:t>
                      </a:r>
                      <a:r>
                        <a:rPr lang="en-US" sz="1800" b="0" i="0" u="none" strike="noStrike" kern="1200" dirty="0" smtClean="0">
                          <a:solidFill>
                            <a:schemeClr val="dk1"/>
                          </a:solidFill>
                          <a:latin typeface="Arial"/>
                          <a:ea typeface="+mn-ea"/>
                          <a:cs typeface="+mn-cs"/>
                        </a:rPr>
                        <a:t>570 </a:t>
                      </a:r>
                      <a:endParaRPr lang="en-US" sz="1800" b="0" i="0" u="none" strike="noStrike" kern="1200" dirty="0">
                        <a:solidFill>
                          <a:schemeClr val="dk1"/>
                        </a:solidFill>
                        <a:latin typeface="Arial"/>
                        <a:ea typeface="+mn-ea"/>
                        <a:cs typeface="+mn-cs"/>
                      </a:endParaRPr>
                    </a:p>
                  </a:txBody>
                  <a:tcPr marL="0" marR="0" marT="0" marB="0" anchor="b"/>
                </a:tc>
                <a:tc>
                  <a:txBody>
                    <a:bodyPr/>
                    <a:lstStyle/>
                    <a:p>
                      <a:pPr algn="r" fontAlgn="b"/>
                      <a:r>
                        <a:rPr lang="en-US" sz="1800" b="0" i="0" u="none" strike="noStrike" dirty="0">
                          <a:latin typeface="Arial"/>
                        </a:rPr>
                        <a:t>             </a:t>
                      </a:r>
                      <a:r>
                        <a:rPr lang="en-US" sz="1800" b="0" i="0" u="none" strike="noStrike" dirty="0" smtClean="0">
                          <a:latin typeface="Arial"/>
                        </a:rPr>
                        <a:t>905 </a:t>
                      </a:r>
                      <a:endParaRPr lang="en-US" sz="1800" b="0" i="0" u="none" strike="noStrike" dirty="0">
                        <a:latin typeface="Arial"/>
                      </a:endParaRPr>
                    </a:p>
                  </a:txBody>
                  <a:tcPr marL="6350" marR="6350" marT="6350" marB="0" anchor="b"/>
                </a:tc>
              </a:tr>
            </a:tbl>
          </a:graphicData>
        </a:graphic>
      </p:graphicFrame>
      <p:sp>
        <p:nvSpPr>
          <p:cNvPr id="5" name="Oval 4"/>
          <p:cNvSpPr/>
          <p:nvPr/>
        </p:nvSpPr>
        <p:spPr>
          <a:xfrm>
            <a:off x="6248400" y="50292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9" name="Oval 8"/>
          <p:cNvSpPr/>
          <p:nvPr/>
        </p:nvSpPr>
        <p:spPr>
          <a:xfrm>
            <a:off x="7848600" y="50292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10" name="Oval 9"/>
          <p:cNvSpPr/>
          <p:nvPr/>
        </p:nvSpPr>
        <p:spPr>
          <a:xfrm>
            <a:off x="7848600" y="6019800"/>
            <a:ext cx="1143000" cy="381000"/>
          </a:xfrm>
          <a:prstGeom prst="ellipse">
            <a:avLst/>
          </a:prstGeom>
          <a:noFill/>
          <a:ln w="63500">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
        <p:nvSpPr>
          <p:cNvPr id="11" name="Oval 10"/>
          <p:cNvSpPr/>
          <p:nvPr/>
        </p:nvSpPr>
        <p:spPr>
          <a:xfrm>
            <a:off x="6248400" y="6019800"/>
            <a:ext cx="1143000" cy="381000"/>
          </a:xfrm>
          <a:prstGeom prst="ellipse">
            <a:avLst/>
          </a:prstGeom>
          <a:noFill/>
          <a:ln w="63500">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u="sng" dirty="0" smtClean="0"/>
              <a:t>We Know </a:t>
            </a:r>
            <a:r>
              <a:rPr lang="en-US" sz="2800" dirty="0" smtClean="0"/>
              <a:t>That Federal Standards Will Decrease Water Heating Energy Use </a:t>
            </a:r>
            <a:br>
              <a:rPr lang="en-US" sz="2800" dirty="0" smtClean="0"/>
            </a:br>
            <a:r>
              <a:rPr lang="en-US" sz="2800" dirty="0" smtClean="0"/>
              <a:t>Further Altering This End Use’s Load Shape</a:t>
            </a:r>
            <a:endParaRPr lang="en-US" sz="2800" dirty="0"/>
          </a:p>
        </p:txBody>
      </p:sp>
      <p:graphicFrame>
        <p:nvGraphicFramePr>
          <p:cNvPr id="4" name="Content Placeholder 3"/>
          <p:cNvGraphicFramePr>
            <a:graphicFrameLocks noGrp="1"/>
          </p:cNvGraphicFramePr>
          <p:nvPr>
            <p:ph idx="1"/>
          </p:nvPr>
        </p:nvGraphicFramePr>
        <p:xfrm>
          <a:off x="152400" y="1600200"/>
          <a:ext cx="8839200" cy="452596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V="1">
            <a:off x="3886200" y="2590800"/>
            <a:ext cx="0" cy="2209800"/>
          </a:xfrm>
          <a:prstGeom prst="line">
            <a:avLst/>
          </a:prstGeom>
        </p:spPr>
        <p:style>
          <a:lnRef idx="3">
            <a:schemeClr val="accent1"/>
          </a:lnRef>
          <a:fillRef idx="0">
            <a:schemeClr val="accent1"/>
          </a:fillRef>
          <a:effectRef idx="2">
            <a:schemeClr val="accent1"/>
          </a:effectRef>
          <a:fontRef idx="minor">
            <a:schemeClr val="tx1"/>
          </a:fontRef>
        </p:style>
      </p:cxnSp>
      <p:sp>
        <p:nvSpPr>
          <p:cNvPr id="5" name="TextBox 4"/>
          <p:cNvSpPr txBox="1"/>
          <p:nvPr/>
        </p:nvSpPr>
        <p:spPr>
          <a:xfrm>
            <a:off x="4724400" y="3962400"/>
            <a:ext cx="16764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Winter System Peak Hours</a:t>
            </a:r>
            <a:endParaRPr lang="en-US" dirty="0"/>
          </a:p>
        </p:txBody>
      </p:sp>
      <p:cxnSp>
        <p:nvCxnSpPr>
          <p:cNvPr id="7" name="Straight Connector 6"/>
          <p:cNvCxnSpPr/>
          <p:nvPr/>
        </p:nvCxnSpPr>
        <p:spPr>
          <a:xfrm flipV="1">
            <a:off x="7086600" y="2590800"/>
            <a:ext cx="0" cy="2209800"/>
          </a:xfrm>
          <a:prstGeom prst="line">
            <a:avLst/>
          </a:prstGeom>
        </p:spPr>
        <p:style>
          <a:lnRef idx="3">
            <a:schemeClr val="accent1"/>
          </a:lnRef>
          <a:fillRef idx="0">
            <a:schemeClr val="accent1"/>
          </a:fillRef>
          <a:effectRef idx="2">
            <a:schemeClr val="accent1"/>
          </a:effectRef>
          <a:fontRef idx="minor">
            <a:schemeClr val="tx1"/>
          </a:fontRef>
        </p:style>
      </p:cxnSp>
      <p:cxnSp>
        <p:nvCxnSpPr>
          <p:cNvPr id="9" name="Straight Arrow Connector 8"/>
          <p:cNvCxnSpPr/>
          <p:nvPr/>
        </p:nvCxnSpPr>
        <p:spPr>
          <a:xfrm flipV="1">
            <a:off x="6400800" y="4267200"/>
            <a:ext cx="609600" cy="24696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1" name="Straight Arrow Connector 10"/>
          <p:cNvCxnSpPr>
            <a:stCxn id="5" idx="1"/>
          </p:cNvCxnSpPr>
          <p:nvPr/>
        </p:nvCxnSpPr>
        <p:spPr>
          <a:xfrm flipH="1" flipV="1">
            <a:off x="4114800" y="4114800"/>
            <a:ext cx="609600" cy="17076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22" presetClass="entr" presetSubtype="4"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down)">
                                      <p:cBhvr>
                                        <p:cTn id="29" dur="500"/>
                                        <p:tgtEl>
                                          <p:spTgt spid="9"/>
                                        </p:tgtEl>
                                      </p:cBhvr>
                                    </p:animEffect>
                                  </p:childTnLst>
                                </p:cTn>
                              </p:par>
                              <p:par>
                                <p:cTn id="30" presetID="22" presetClass="entr" presetSubtype="4" fill="hold"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down)">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Capacity Impact of Changes in Water Heater Efficiency Due to New Federal Standards</a:t>
            </a:r>
            <a:endParaRPr lang="en-US" sz="2800" dirty="0"/>
          </a:p>
        </p:txBody>
      </p:sp>
      <p:graphicFrame>
        <p:nvGraphicFramePr>
          <p:cNvPr id="10" name="Content Placeholder 9"/>
          <p:cNvGraphicFramePr>
            <a:graphicFrameLocks noGrp="1"/>
          </p:cNvGraphicFramePr>
          <p:nvPr>
            <p:ph idx="1"/>
          </p:nvPr>
        </p:nvGraphicFramePr>
        <p:xfrm>
          <a:off x="457200" y="1600200"/>
          <a:ext cx="8229600" cy="2966720"/>
        </p:xfrm>
        <a:graphic>
          <a:graphicData uri="http://schemas.openxmlformats.org/drawingml/2006/table">
            <a:tbl>
              <a:tblPr firstRow="1" bandRow="1">
                <a:tableStyleId>{5C22544A-7EE6-4342-B048-85BDC9FD1C3A}</a:tableStyleId>
              </a:tblPr>
              <a:tblGrid>
                <a:gridCol w="3962400"/>
                <a:gridCol w="2286000"/>
                <a:gridCol w="1981200"/>
              </a:tblGrid>
              <a:tr h="370840">
                <a:tc>
                  <a:txBody>
                    <a:bodyPr/>
                    <a:lstStyle/>
                    <a:p>
                      <a:pPr algn="ctr" fontAlgn="b"/>
                      <a:r>
                        <a:rPr lang="en-US" sz="2000" b="0" i="0" u="none" strike="noStrike" dirty="0">
                          <a:latin typeface="Arial"/>
                        </a:rPr>
                        <a:t> </a:t>
                      </a:r>
                    </a:p>
                  </a:txBody>
                  <a:tcPr marL="0" marR="0" marT="0" marB="0" anchor="b"/>
                </a:tc>
                <a:tc>
                  <a:txBody>
                    <a:bodyPr/>
                    <a:lstStyle/>
                    <a:p>
                      <a:pPr algn="ctr" fontAlgn="b"/>
                      <a:r>
                        <a:rPr lang="en-US" sz="2000" b="0" i="0" u="none" strike="noStrike" dirty="0">
                          <a:effectLst>
                            <a:outerShdw blurRad="38100" dist="38100" dir="2700000" algn="tl">
                              <a:srgbClr val="000000">
                                <a:alpha val="43137"/>
                              </a:srgbClr>
                            </a:outerShdw>
                          </a:effectLst>
                          <a:latin typeface="Arial"/>
                        </a:rPr>
                        <a:t>2012 ER</a:t>
                      </a:r>
                    </a:p>
                  </a:txBody>
                  <a:tcPr marL="0" marR="0" marT="0" marB="0" anchor="b"/>
                </a:tc>
                <a:tc>
                  <a:txBody>
                    <a:bodyPr/>
                    <a:lstStyle/>
                    <a:p>
                      <a:pPr algn="ctr" fontAlgn="b"/>
                      <a:r>
                        <a:rPr lang="en-US" sz="2000" b="0" i="0" u="none" strike="noStrike" dirty="0">
                          <a:effectLst>
                            <a:outerShdw blurRad="38100" dist="38100" dir="2700000" algn="tl">
                              <a:srgbClr val="000000">
                                <a:alpha val="43137"/>
                              </a:srgbClr>
                            </a:outerShdw>
                          </a:effectLst>
                          <a:latin typeface="Arial"/>
                        </a:rPr>
                        <a:t>2012 HPWH</a:t>
                      </a:r>
                    </a:p>
                  </a:txBody>
                  <a:tcPr marL="0" marR="0" marT="0" marB="0" anchor="b"/>
                </a:tc>
              </a:tr>
              <a:tr h="370840">
                <a:tc>
                  <a:txBody>
                    <a:bodyPr/>
                    <a:lstStyle/>
                    <a:p>
                      <a:pPr algn="l" fontAlgn="b"/>
                      <a:r>
                        <a:rPr lang="en-US" sz="2000" b="0" i="0" u="none" strike="noStrike" dirty="0">
                          <a:latin typeface="Arial"/>
                        </a:rPr>
                        <a:t>Annual Use (kWh)</a:t>
                      </a:r>
                    </a:p>
                  </a:txBody>
                  <a:tcPr marL="0" marR="0" marT="0" marB="0" anchor="b"/>
                </a:tc>
                <a:tc>
                  <a:txBody>
                    <a:bodyPr/>
                    <a:lstStyle/>
                    <a:p>
                      <a:pPr algn="ctr" fontAlgn="b"/>
                      <a:r>
                        <a:rPr lang="en-US" sz="2000" b="0" i="0" u="none" strike="noStrike" dirty="0">
                          <a:latin typeface="Arial"/>
                        </a:rPr>
                        <a:t>            3,000 </a:t>
                      </a:r>
                    </a:p>
                  </a:txBody>
                  <a:tcPr marL="0" marR="0" marT="0" marB="0" anchor="b"/>
                </a:tc>
                <a:tc>
                  <a:txBody>
                    <a:bodyPr/>
                    <a:lstStyle/>
                    <a:p>
                      <a:pPr algn="ctr" fontAlgn="b"/>
                      <a:r>
                        <a:rPr lang="en-US" sz="2000" b="0" i="0" u="none" strike="noStrike" dirty="0">
                          <a:latin typeface="Arial"/>
                        </a:rPr>
                        <a:t>            2,000 </a:t>
                      </a:r>
                    </a:p>
                  </a:txBody>
                  <a:tcPr marL="0" marR="0" marT="0" marB="0" anchor="b"/>
                </a:tc>
              </a:tr>
              <a:tr h="370840">
                <a:tc>
                  <a:txBody>
                    <a:bodyPr/>
                    <a:lstStyle/>
                    <a:p>
                      <a:pPr algn="l" fontAlgn="b"/>
                      <a:r>
                        <a:rPr lang="en-US" sz="2000" b="0" i="0" u="none" strike="noStrike" dirty="0">
                          <a:latin typeface="Arial"/>
                        </a:rPr>
                        <a:t>Savings/Unit (kWh)</a:t>
                      </a:r>
                    </a:p>
                  </a:txBody>
                  <a:tcPr marL="0" marR="0" marT="0" marB="0" anchor="b"/>
                </a:tc>
                <a:tc>
                  <a:txBody>
                    <a:bodyPr/>
                    <a:lstStyle/>
                    <a:p>
                      <a:pPr algn="ctr" fontAlgn="b"/>
                      <a:r>
                        <a:rPr lang="en-US" sz="2000" b="0" i="0" u="none" strike="noStrike" dirty="0">
                          <a:latin typeface="Arial"/>
                        </a:rPr>
                        <a:t> </a:t>
                      </a:r>
                    </a:p>
                  </a:txBody>
                  <a:tcPr marL="0" marR="0" marT="0" marB="0" anchor="b"/>
                </a:tc>
                <a:tc>
                  <a:txBody>
                    <a:bodyPr/>
                    <a:lstStyle/>
                    <a:p>
                      <a:pPr algn="ctr" fontAlgn="b"/>
                      <a:r>
                        <a:rPr lang="en-US" sz="2000" b="0" i="0" u="none" strike="noStrike" dirty="0">
                          <a:latin typeface="Arial"/>
                        </a:rPr>
                        <a:t>            1,000 </a:t>
                      </a:r>
                    </a:p>
                  </a:txBody>
                  <a:tcPr marL="0" marR="0" marT="0" marB="0" anchor="b"/>
                </a:tc>
              </a:tr>
              <a:tr h="370840">
                <a:tc>
                  <a:txBody>
                    <a:bodyPr/>
                    <a:lstStyle/>
                    <a:p>
                      <a:pPr algn="l" fontAlgn="b"/>
                      <a:r>
                        <a:rPr lang="en-US" sz="2000" b="0" i="0" u="none" strike="noStrike" dirty="0">
                          <a:solidFill>
                            <a:srgbClr val="000000"/>
                          </a:solidFill>
                          <a:latin typeface="Arial"/>
                        </a:rPr>
                        <a:t>Water heater stock &gt;55g</a:t>
                      </a:r>
                    </a:p>
                  </a:txBody>
                  <a:tcPr marL="0" marR="0" marT="0" marB="0" anchor="b"/>
                </a:tc>
                <a:tc>
                  <a:txBody>
                    <a:bodyPr/>
                    <a:lstStyle/>
                    <a:p>
                      <a:pPr algn="ctr" fontAlgn="b"/>
                      <a:r>
                        <a:rPr lang="en-US" sz="2000" b="0" i="0" u="none" strike="noStrike" dirty="0">
                          <a:latin typeface="Arial"/>
                        </a:rPr>
                        <a:t>        337,815 </a:t>
                      </a:r>
                    </a:p>
                  </a:txBody>
                  <a:tcPr marL="0" marR="0" marT="0" marB="0" anchor="b"/>
                </a:tc>
                <a:tc>
                  <a:txBody>
                    <a:bodyPr/>
                    <a:lstStyle/>
                    <a:p>
                      <a:pPr algn="ctr" fontAlgn="b"/>
                      <a:r>
                        <a:rPr lang="en-US" sz="2000" b="0" i="0" u="none" strike="noStrike" dirty="0">
                          <a:latin typeface="Arial"/>
                        </a:rPr>
                        <a:t>        337,815 </a:t>
                      </a:r>
                    </a:p>
                  </a:txBody>
                  <a:tcPr marL="0" marR="0" marT="0" marB="0" anchor="b"/>
                </a:tc>
              </a:tr>
              <a:tr h="370840">
                <a:tc>
                  <a:txBody>
                    <a:bodyPr/>
                    <a:lstStyle/>
                    <a:p>
                      <a:pPr algn="l" fontAlgn="b"/>
                      <a:r>
                        <a:rPr lang="en-US" sz="2000" b="0" i="0" u="none" strike="noStrike" dirty="0">
                          <a:latin typeface="Arial"/>
                        </a:rPr>
                        <a:t>Annual Load (aMW)</a:t>
                      </a:r>
                    </a:p>
                  </a:txBody>
                  <a:tcPr marL="0" marR="0" marT="0" marB="0" anchor="b"/>
                </a:tc>
                <a:tc>
                  <a:txBody>
                    <a:bodyPr/>
                    <a:lstStyle/>
                    <a:p>
                      <a:pPr algn="ctr" fontAlgn="b"/>
                      <a:r>
                        <a:rPr lang="en-US" sz="2000" b="0" i="0" u="none" strike="noStrike" dirty="0">
                          <a:latin typeface="Arial"/>
                        </a:rPr>
                        <a:t>               </a:t>
                      </a:r>
                      <a:r>
                        <a:rPr lang="en-US" sz="2000" b="0" i="0" u="none" strike="noStrike" dirty="0" smtClean="0">
                          <a:latin typeface="Arial"/>
                        </a:rPr>
                        <a:t>115 </a:t>
                      </a:r>
                      <a:endParaRPr lang="en-US" sz="2000" b="0" i="0" u="none" strike="noStrike" dirty="0">
                        <a:latin typeface="Arial"/>
                      </a:endParaRPr>
                    </a:p>
                  </a:txBody>
                  <a:tcPr marL="0" marR="0" marT="0" marB="0" anchor="b"/>
                </a:tc>
                <a:tc>
                  <a:txBody>
                    <a:bodyPr/>
                    <a:lstStyle/>
                    <a:p>
                      <a:pPr algn="ctr" fontAlgn="b"/>
                      <a:r>
                        <a:rPr lang="en-US" sz="2000" b="0" i="0" u="none" strike="noStrike" dirty="0">
                          <a:latin typeface="Arial"/>
                        </a:rPr>
                        <a:t>                 </a:t>
                      </a:r>
                      <a:r>
                        <a:rPr lang="en-US" sz="2000" b="0" i="0" u="none" strike="noStrike" dirty="0" smtClean="0">
                          <a:latin typeface="Arial"/>
                        </a:rPr>
                        <a:t>75 </a:t>
                      </a:r>
                      <a:endParaRPr lang="en-US" sz="2000" b="0" i="0" u="none" strike="noStrike" dirty="0">
                        <a:latin typeface="Arial"/>
                      </a:endParaRPr>
                    </a:p>
                  </a:txBody>
                  <a:tcPr marL="0" marR="0" marT="0" marB="0" anchor="b"/>
                </a:tc>
              </a:tr>
              <a:tr h="370840">
                <a:tc>
                  <a:txBody>
                    <a:bodyPr/>
                    <a:lstStyle/>
                    <a:p>
                      <a:pPr algn="l" fontAlgn="b"/>
                      <a:r>
                        <a:rPr lang="en-US" sz="2000" b="0" i="0" u="none" strike="noStrike" dirty="0">
                          <a:latin typeface="Arial"/>
                        </a:rPr>
                        <a:t>PNW 2012 Savings (aMW)</a:t>
                      </a:r>
                    </a:p>
                  </a:txBody>
                  <a:tcPr marL="0" marR="0" marT="0" marB="0" anchor="b"/>
                </a:tc>
                <a:tc>
                  <a:txBody>
                    <a:bodyPr/>
                    <a:lstStyle/>
                    <a:p>
                      <a:pPr algn="ctr" fontAlgn="b"/>
                      <a:r>
                        <a:rPr lang="en-US" sz="2000" b="0" i="0" u="none" strike="noStrike" dirty="0">
                          <a:latin typeface="Arial"/>
                        </a:rPr>
                        <a:t> </a:t>
                      </a:r>
                    </a:p>
                  </a:txBody>
                  <a:tcPr marL="0" marR="0" marT="0" marB="0" anchor="b"/>
                </a:tc>
                <a:tc>
                  <a:txBody>
                    <a:bodyPr/>
                    <a:lstStyle/>
                    <a:p>
                      <a:pPr algn="ctr" fontAlgn="b"/>
                      <a:r>
                        <a:rPr lang="en-US" sz="2000" b="0" i="0" u="none" strike="noStrike" dirty="0">
                          <a:latin typeface="Arial"/>
                        </a:rPr>
                        <a:t>                 </a:t>
                      </a:r>
                      <a:r>
                        <a:rPr lang="en-US" sz="2000" b="0" i="0" u="none" strike="noStrike" dirty="0" smtClean="0">
                          <a:latin typeface="Arial"/>
                        </a:rPr>
                        <a:t>40 </a:t>
                      </a:r>
                      <a:endParaRPr lang="en-US" sz="2000" b="0" i="0" u="none" strike="noStrike" dirty="0">
                        <a:latin typeface="Arial"/>
                      </a:endParaRPr>
                    </a:p>
                  </a:txBody>
                  <a:tcPr marL="0" marR="0" marT="0" marB="0" anchor="b"/>
                </a:tc>
              </a:tr>
              <a:tr h="370840">
                <a:tc>
                  <a:txBody>
                    <a:bodyPr/>
                    <a:lstStyle/>
                    <a:p>
                      <a:pPr algn="l" fontAlgn="b"/>
                      <a:r>
                        <a:rPr lang="en-US" sz="2000" b="0" i="0" u="none" strike="noStrike" dirty="0">
                          <a:latin typeface="Arial"/>
                        </a:rPr>
                        <a:t>Coincident Peak Load (MW)</a:t>
                      </a:r>
                    </a:p>
                  </a:txBody>
                  <a:tcPr marL="0" marR="0" marT="0" marB="0" anchor="b"/>
                </a:tc>
                <a:tc>
                  <a:txBody>
                    <a:bodyPr/>
                    <a:lstStyle/>
                    <a:p>
                      <a:pPr algn="ctr" fontAlgn="b"/>
                      <a:r>
                        <a:rPr lang="en-US" sz="2000" b="0" i="0" u="none" strike="noStrike" dirty="0">
                          <a:latin typeface="Arial"/>
                        </a:rPr>
                        <a:t>               </a:t>
                      </a:r>
                      <a:r>
                        <a:rPr lang="en-US" sz="2000" b="0" i="0" u="none" strike="noStrike" dirty="0" smtClean="0">
                          <a:latin typeface="Arial"/>
                        </a:rPr>
                        <a:t>175</a:t>
                      </a:r>
                      <a:endParaRPr lang="en-US" sz="2000" b="0" i="0" u="none" strike="noStrike" dirty="0">
                        <a:latin typeface="Arial"/>
                      </a:endParaRPr>
                    </a:p>
                  </a:txBody>
                  <a:tcPr marL="0" marR="0" marT="0" marB="0" anchor="b"/>
                </a:tc>
                <a:tc>
                  <a:txBody>
                    <a:bodyPr/>
                    <a:lstStyle/>
                    <a:p>
                      <a:pPr algn="ctr" fontAlgn="b"/>
                      <a:r>
                        <a:rPr lang="en-US" sz="2000" b="0" i="0" u="none" strike="noStrike" dirty="0">
                          <a:latin typeface="Arial"/>
                        </a:rPr>
                        <a:t>                </a:t>
                      </a:r>
                      <a:r>
                        <a:rPr lang="en-US" sz="2000" b="0" i="0" u="none" strike="noStrike" dirty="0" smtClean="0">
                          <a:latin typeface="Arial"/>
                        </a:rPr>
                        <a:t>110</a:t>
                      </a:r>
                      <a:endParaRPr lang="en-US" sz="2000" b="0" i="0" u="none" strike="noStrike" dirty="0">
                        <a:latin typeface="Arial"/>
                      </a:endParaRPr>
                    </a:p>
                  </a:txBody>
                  <a:tcPr marL="0" marR="0" marT="0" marB="0" anchor="b"/>
                </a:tc>
              </a:tr>
              <a:tr h="370840">
                <a:tc>
                  <a:txBody>
                    <a:bodyPr/>
                    <a:lstStyle/>
                    <a:p>
                      <a:pPr algn="l" fontAlgn="b"/>
                      <a:r>
                        <a:rPr lang="en-US" sz="2000" b="0" i="0" u="none" strike="noStrike" dirty="0">
                          <a:latin typeface="Arial"/>
                        </a:rPr>
                        <a:t>Coincident Peak Savings (MW)</a:t>
                      </a:r>
                    </a:p>
                  </a:txBody>
                  <a:tcPr marL="0" marR="0" marT="0" marB="0" anchor="b"/>
                </a:tc>
                <a:tc>
                  <a:txBody>
                    <a:bodyPr/>
                    <a:lstStyle/>
                    <a:p>
                      <a:pPr algn="ctr" fontAlgn="b"/>
                      <a:r>
                        <a:rPr lang="en-US" sz="2000" b="0" i="0" u="none" strike="noStrike" dirty="0">
                          <a:latin typeface="Arial"/>
                        </a:rPr>
                        <a:t> </a:t>
                      </a:r>
                    </a:p>
                  </a:txBody>
                  <a:tcPr marL="0" marR="0" marT="0" marB="0" anchor="b"/>
                </a:tc>
                <a:tc>
                  <a:txBody>
                    <a:bodyPr/>
                    <a:lstStyle/>
                    <a:p>
                      <a:pPr algn="ctr" fontAlgn="b"/>
                      <a:r>
                        <a:rPr lang="en-US" sz="2000" b="0" i="0" u="none" strike="noStrike" dirty="0">
                          <a:latin typeface="Arial"/>
                        </a:rPr>
                        <a:t>                 </a:t>
                      </a:r>
                      <a:r>
                        <a:rPr lang="en-US" sz="2000" b="0" i="0" u="none" strike="noStrike" dirty="0" smtClean="0">
                          <a:latin typeface="Arial"/>
                        </a:rPr>
                        <a:t>65 </a:t>
                      </a:r>
                      <a:endParaRPr lang="en-US" sz="2000" b="0" i="0" u="none" strike="noStrike" dirty="0">
                        <a:latin typeface="Arial"/>
                      </a:endParaRPr>
                    </a:p>
                  </a:txBody>
                  <a:tcPr marL="0" marR="0" marT="0" marB="0" anchor="b"/>
                </a:tc>
              </a:tr>
            </a:tbl>
          </a:graphicData>
        </a:graphic>
      </p:graphicFrame>
      <p:sp>
        <p:nvSpPr>
          <p:cNvPr id="11" name="TextBox 10"/>
          <p:cNvSpPr txBox="1"/>
          <p:nvPr/>
        </p:nvSpPr>
        <p:spPr>
          <a:xfrm>
            <a:off x="533400" y="5181600"/>
            <a:ext cx="80010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u="sng" dirty="0" smtClean="0">
                <a:effectLst>
                  <a:outerShdw blurRad="38100" dist="38100" dir="2700000" algn="tl">
                    <a:srgbClr val="000000">
                      <a:alpha val="43137"/>
                    </a:srgbClr>
                  </a:outerShdw>
                </a:effectLst>
              </a:rPr>
              <a:t>We Know </a:t>
            </a:r>
            <a:r>
              <a:rPr lang="en-US" dirty="0" smtClean="0">
                <a:effectLst>
                  <a:outerShdw blurRad="38100" dist="38100" dir="2700000" algn="tl">
                    <a:srgbClr val="000000">
                      <a:alpha val="43137"/>
                    </a:srgbClr>
                  </a:outerShdw>
                </a:effectLst>
              </a:rPr>
              <a:t>That Without More Recent End Use Load Research We Would Not Be Able to Estimate the Capacity Impacts of Heat Pump Water Heaters. </a:t>
            </a:r>
            <a:endParaRPr lang="en-US" dirty="0">
              <a:effectLst>
                <a:outerShdw blurRad="38100" dist="38100" dir="2700000" algn="tl">
                  <a:srgbClr val="000000">
                    <a:alpha val="43137"/>
                  </a:srgbClr>
                </a:outerShdw>
              </a:effectLst>
            </a:endParaRPr>
          </a:p>
        </p:txBody>
      </p:sp>
      <p:sp>
        <p:nvSpPr>
          <p:cNvPr id="6" name="Oval 5"/>
          <p:cNvSpPr/>
          <p:nvPr/>
        </p:nvSpPr>
        <p:spPr>
          <a:xfrm>
            <a:off x="7696200" y="41910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2800" u="sng" dirty="0" smtClean="0"/>
              <a:t>We Know </a:t>
            </a:r>
            <a:r>
              <a:rPr lang="en-US" sz="2800" dirty="0" smtClean="0"/>
              <a:t>That Winter Peaks Aren’t Growing, While Summer Peaks Probably Are</a:t>
            </a:r>
            <a:endParaRPr lang="en-US" dirty="0"/>
          </a:p>
        </p:txBody>
      </p:sp>
      <p:sp>
        <p:nvSpPr>
          <p:cNvPr id="6" name="Slide Number Placeholder 5"/>
          <p:cNvSpPr>
            <a:spLocks noGrp="1"/>
          </p:cNvSpPr>
          <p:nvPr>
            <p:ph type="sldNum" sz="quarter" idx="12"/>
          </p:nvPr>
        </p:nvSpPr>
        <p:spPr/>
        <p:txBody>
          <a:bodyPr/>
          <a:lstStyle/>
          <a:p>
            <a:fld id="{7F489204-8078-4BBB-BA50-D0F034448D6F}" type="slidenum">
              <a:rPr lang="en-US" smtClean="0"/>
              <a:pPr/>
              <a:t>2</a:t>
            </a:fld>
            <a:endParaRPr lang="en-US" dirty="0"/>
          </a:p>
        </p:txBody>
      </p:sp>
      <p:graphicFrame>
        <p:nvGraphicFramePr>
          <p:cNvPr id="5" name="Content Placeholder 4"/>
          <p:cNvGraphicFramePr>
            <a:graphicFrameLocks noGrp="1"/>
          </p:cNvGraphicFramePr>
          <p:nvPr>
            <p:ph idx="4294967295"/>
          </p:nvPr>
        </p:nvGraphicFramePr>
        <p:xfrm>
          <a:off x="228600" y="1371600"/>
          <a:ext cx="8610600" cy="4800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ipe(left)">
                                      <p:cBhvr>
                                        <p:cTn id="7" dur="50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left)">
                                      <p:cBhvr>
                                        <p:cTn id="12" dur="5000"/>
                                        <p:tgtEl>
                                          <p:spTgt spid="5">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left)">
                                      <p:cBhvr>
                                        <p:cTn id="17" dur="5000"/>
                                        <p:tgtEl>
                                          <p:spTgt spid="5">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Autofit/>
          </a:bodyPr>
          <a:lstStyle/>
          <a:p>
            <a:r>
              <a:rPr lang="en-US" sz="2400" u="sng" dirty="0" smtClean="0"/>
              <a:t>We Know </a:t>
            </a:r>
            <a:r>
              <a:rPr lang="en-US" sz="2400" dirty="0" smtClean="0"/>
              <a:t>That Compared to the Stock in 1990 the Current Stock of Refrigerators Uses </a:t>
            </a:r>
            <a:r>
              <a:rPr lang="en-US" sz="2400" i="1" u="sng" dirty="0" smtClean="0"/>
              <a:t>One-Third</a:t>
            </a:r>
            <a:r>
              <a:rPr lang="en-US" sz="2400" dirty="0" smtClean="0"/>
              <a:t> the Energy and Requires </a:t>
            </a:r>
            <a:r>
              <a:rPr lang="en-US" sz="2400" i="1" u="sng" dirty="0" smtClean="0"/>
              <a:t>One-Half</a:t>
            </a:r>
            <a:r>
              <a:rPr lang="en-US" sz="2400" dirty="0" smtClean="0"/>
              <a:t> the Capacity</a:t>
            </a:r>
            <a:endParaRPr lang="en-US" sz="2400" dirty="0"/>
          </a:p>
        </p:txBody>
      </p:sp>
      <p:graphicFrame>
        <p:nvGraphicFramePr>
          <p:cNvPr id="4" name="Content Placeholder 3"/>
          <p:cNvGraphicFramePr>
            <a:graphicFrameLocks noGrp="1"/>
          </p:cNvGraphicFramePr>
          <p:nvPr>
            <p:ph idx="1"/>
          </p:nvPr>
        </p:nvGraphicFramePr>
        <p:xfrm>
          <a:off x="381000" y="1447800"/>
          <a:ext cx="8229600" cy="475456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V="1">
            <a:off x="3886200" y="2133600"/>
            <a:ext cx="0" cy="3276600"/>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p:cNvCxnSpPr/>
          <p:nvPr/>
        </p:nvCxnSpPr>
        <p:spPr>
          <a:xfrm flipV="1">
            <a:off x="6781800" y="2057400"/>
            <a:ext cx="0" cy="3276600"/>
          </a:xfrm>
          <a:prstGeom prst="line">
            <a:avLst/>
          </a:prstGeom>
        </p:spPr>
        <p:style>
          <a:lnRef idx="3">
            <a:schemeClr val="accent1"/>
          </a:lnRef>
          <a:fillRef idx="0">
            <a:schemeClr val="accent1"/>
          </a:fillRef>
          <a:effectRef idx="2">
            <a:schemeClr val="accent1"/>
          </a:effectRef>
          <a:fontRef idx="minor">
            <a:schemeClr val="tx1"/>
          </a:fontRef>
        </p:style>
      </p:cxnSp>
      <p:sp>
        <p:nvSpPr>
          <p:cNvPr id="10" name="TextBox 9"/>
          <p:cNvSpPr txBox="1"/>
          <p:nvPr/>
        </p:nvSpPr>
        <p:spPr>
          <a:xfrm>
            <a:off x="4114800" y="1600200"/>
            <a:ext cx="26670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Winter System Peak Hours</a:t>
            </a:r>
            <a:endParaRPr lang="en-US" dirty="0"/>
          </a:p>
        </p:txBody>
      </p:sp>
      <p:cxnSp>
        <p:nvCxnSpPr>
          <p:cNvPr id="12" name="Straight Arrow Connector 11"/>
          <p:cNvCxnSpPr/>
          <p:nvPr/>
        </p:nvCxnSpPr>
        <p:spPr>
          <a:xfrm flipH="1">
            <a:off x="3962400" y="1981200"/>
            <a:ext cx="914400" cy="3810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a:off x="4876800" y="1981200"/>
            <a:ext cx="1905000" cy="152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9" name="TextBox 18"/>
          <p:cNvSpPr txBox="1"/>
          <p:nvPr/>
        </p:nvSpPr>
        <p:spPr>
          <a:xfrm>
            <a:off x="4343400" y="3048000"/>
            <a:ext cx="1752600" cy="116955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Today’s better insulated refrigerators are less sensitive to ambient air temperature</a:t>
            </a:r>
            <a:endParaRPr lang="en-US" sz="1400" dirty="0"/>
          </a:p>
        </p:txBody>
      </p:sp>
      <p:cxnSp>
        <p:nvCxnSpPr>
          <p:cNvPr id="21" name="Straight Arrow Connector 20"/>
          <p:cNvCxnSpPr/>
          <p:nvPr/>
        </p:nvCxnSpPr>
        <p:spPr>
          <a:xfrm flipV="1">
            <a:off x="6096000" y="2438400"/>
            <a:ext cx="609600" cy="10668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3" name="Straight Arrow Connector 22"/>
          <p:cNvCxnSpPr/>
          <p:nvPr/>
        </p:nvCxnSpPr>
        <p:spPr>
          <a:xfrm>
            <a:off x="6096000" y="3505200"/>
            <a:ext cx="609600" cy="8382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par>
                                <p:cTn id="23" presetID="22" presetClass="entr" presetSubtype="4"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00"/>
                                        <p:tgtEl>
                                          <p:spTgt spid="8"/>
                                        </p:tgtEl>
                                      </p:cBhvr>
                                    </p:animEffec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22" presetClass="entr" presetSubtype="1"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par>
                                <p:cTn id="32" presetID="22" presetClass="entr" presetSubtype="1"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up)">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22" presetClass="entr" presetSubtype="1"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up)">
                                      <p:cBhvr>
                                        <p:cTn id="41" dur="500"/>
                                        <p:tgtEl>
                                          <p:spTgt spid="23"/>
                                        </p:tgtEl>
                                      </p:cBhvr>
                                    </p:animEffect>
                                  </p:childTnLst>
                                </p:cTn>
                              </p:par>
                              <p:par>
                                <p:cTn id="42" presetID="22" presetClass="entr" presetSubtype="4" fill="hold"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wipe(down)">
                                      <p:cBhvr>
                                        <p:cTn id="4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10" grpId="0" animBg="1"/>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u="sng" dirty="0" smtClean="0"/>
              <a:t>We Know </a:t>
            </a:r>
            <a:r>
              <a:rPr lang="en-US" sz="2400" dirty="0" smtClean="0"/>
              <a:t>That Since Refrigerator Load Profiles Have Not Changed Significantly ELCAP Data Is Still A Reasonable Representation of Capacity Impacts</a:t>
            </a:r>
            <a:endParaRPr lang="en-US" sz="2400" dirty="0"/>
          </a:p>
        </p:txBody>
      </p:sp>
      <p:graphicFrame>
        <p:nvGraphicFramePr>
          <p:cNvPr id="4" name="Content Placeholder 3"/>
          <p:cNvGraphicFramePr>
            <a:graphicFrameLocks noGrp="1"/>
          </p:cNvGraphicFramePr>
          <p:nvPr>
            <p:ph idx="1"/>
          </p:nvPr>
        </p:nvGraphicFramePr>
        <p:xfrm>
          <a:off x="381000" y="1752600"/>
          <a:ext cx="8229600" cy="3510280"/>
        </p:xfrm>
        <a:graphic>
          <a:graphicData uri="http://schemas.openxmlformats.org/drawingml/2006/table">
            <a:tbl>
              <a:tblPr firstRow="1" bandRow="1">
                <a:tableStyleId>{5C22544A-7EE6-4342-B048-85BDC9FD1C3A}</a:tableStyleId>
              </a:tblPr>
              <a:tblGrid>
                <a:gridCol w="3886200"/>
                <a:gridCol w="1371600"/>
                <a:gridCol w="1600200"/>
                <a:gridCol w="1371600"/>
              </a:tblGrid>
              <a:tr h="370840">
                <a:tc>
                  <a:txBody>
                    <a:bodyPr/>
                    <a:lstStyle/>
                    <a:p>
                      <a:pPr algn="ctr" fontAlgn="b"/>
                      <a:r>
                        <a:rPr lang="en-US" sz="2000" b="0" i="0" u="none" strike="noStrike" dirty="0">
                          <a:latin typeface="Arial"/>
                        </a:rPr>
                        <a:t> </a:t>
                      </a:r>
                    </a:p>
                  </a:txBody>
                  <a:tcPr marL="0" marR="0" marT="0" marB="0" anchor="b"/>
                </a:tc>
                <a:tc>
                  <a:txBody>
                    <a:bodyPr/>
                    <a:lstStyle/>
                    <a:p>
                      <a:pPr algn="ctr" fontAlgn="b"/>
                      <a:r>
                        <a:rPr lang="en-US" sz="2000" b="0" i="0" u="none" strike="noStrike" dirty="0">
                          <a:effectLst>
                            <a:outerShdw blurRad="38100" dist="38100" dir="2700000" algn="tl">
                              <a:srgbClr val="000000">
                                <a:alpha val="43137"/>
                              </a:srgbClr>
                            </a:outerShdw>
                          </a:effectLst>
                          <a:latin typeface="Arial"/>
                        </a:rPr>
                        <a:t>1990</a:t>
                      </a:r>
                    </a:p>
                  </a:txBody>
                  <a:tcPr marL="0" marR="0" marT="0" marB="0" anchor="b"/>
                </a:tc>
                <a:tc>
                  <a:txBody>
                    <a:bodyPr/>
                    <a:lstStyle/>
                    <a:p>
                      <a:pPr algn="ctr" fontAlgn="b"/>
                      <a:r>
                        <a:rPr lang="en-US" sz="2000" b="0" i="0" u="none" strike="noStrike" dirty="0" smtClean="0">
                          <a:effectLst>
                            <a:outerShdw blurRad="38100" dist="38100" dir="2700000" algn="tl">
                              <a:srgbClr val="000000">
                                <a:alpha val="43137"/>
                              </a:srgbClr>
                            </a:outerShdw>
                          </a:effectLst>
                          <a:latin typeface="Arial"/>
                        </a:rPr>
                        <a:t>2012 – ELCAP Load Shape</a:t>
                      </a:r>
                      <a:endParaRPr lang="en-US" sz="2000" b="0" i="0" u="none" strike="noStrike" dirty="0">
                        <a:effectLst>
                          <a:outerShdw blurRad="38100" dist="38100" dir="2700000" algn="tl">
                            <a:srgbClr val="000000">
                              <a:alpha val="43137"/>
                            </a:srgbClr>
                          </a:outerShdw>
                        </a:effectLst>
                        <a:latin typeface="Arial"/>
                      </a:endParaRPr>
                    </a:p>
                  </a:txBody>
                  <a:tcPr marL="0" marR="0" marT="0" marB="0" anchor="b"/>
                </a:tc>
                <a:tc>
                  <a:txBody>
                    <a:bodyPr/>
                    <a:lstStyle/>
                    <a:p>
                      <a:pPr algn="ctr" fontAlgn="b"/>
                      <a:r>
                        <a:rPr lang="en-US" sz="2000" b="0" i="0" u="none" strike="noStrike" dirty="0" smtClean="0">
                          <a:effectLst>
                            <a:outerShdw blurRad="38100" dist="38100" dir="2700000" algn="tl">
                              <a:srgbClr val="000000">
                                <a:alpha val="43137"/>
                              </a:srgbClr>
                            </a:outerShdw>
                          </a:effectLst>
                          <a:latin typeface="Arial"/>
                        </a:rPr>
                        <a:t>2012 – RBSA Load Shape</a:t>
                      </a:r>
                      <a:endParaRPr lang="en-US" sz="2000" b="0" i="0" u="none" strike="noStrike" dirty="0">
                        <a:effectLst>
                          <a:outerShdw blurRad="38100" dist="38100" dir="2700000" algn="tl">
                            <a:srgbClr val="000000">
                              <a:alpha val="43137"/>
                            </a:srgbClr>
                          </a:outerShdw>
                        </a:effectLst>
                        <a:latin typeface="Arial"/>
                      </a:endParaRPr>
                    </a:p>
                  </a:txBody>
                  <a:tcPr marL="0" marR="0" marT="0" marB="0" anchor="b"/>
                </a:tc>
              </a:tr>
              <a:tr h="370840">
                <a:tc>
                  <a:txBody>
                    <a:bodyPr/>
                    <a:lstStyle/>
                    <a:p>
                      <a:pPr algn="l" fontAlgn="b"/>
                      <a:r>
                        <a:rPr lang="en-US" sz="2000" b="0" i="0" u="none" strike="noStrike" dirty="0">
                          <a:latin typeface="Arial"/>
                        </a:rPr>
                        <a:t>Annual Use (kWh)</a:t>
                      </a:r>
                    </a:p>
                  </a:txBody>
                  <a:tcPr marL="0" marR="0" marT="0" marB="0" anchor="b"/>
                </a:tc>
                <a:tc>
                  <a:txBody>
                    <a:bodyPr/>
                    <a:lstStyle/>
                    <a:p>
                      <a:pPr algn="l" fontAlgn="b"/>
                      <a:r>
                        <a:rPr lang="en-US" sz="2000" b="0" i="0" u="none" strike="noStrike" dirty="0">
                          <a:latin typeface="Arial"/>
                        </a:rPr>
                        <a:t>         1,500 </a:t>
                      </a:r>
                    </a:p>
                  </a:txBody>
                  <a:tcPr marL="0" marR="0" marT="0" marB="0" anchor="b"/>
                </a:tc>
                <a:tc>
                  <a:txBody>
                    <a:bodyPr/>
                    <a:lstStyle/>
                    <a:p>
                      <a:pPr algn="l" fontAlgn="b"/>
                      <a:r>
                        <a:rPr lang="en-US" sz="2000" b="0" i="0" u="none" strike="noStrike" dirty="0">
                          <a:latin typeface="Arial"/>
                        </a:rPr>
                        <a:t>            500 </a:t>
                      </a:r>
                    </a:p>
                  </a:txBody>
                  <a:tcPr marL="0" marR="0" marT="0" marB="0" anchor="b"/>
                </a:tc>
                <a:tc>
                  <a:txBody>
                    <a:bodyPr/>
                    <a:lstStyle/>
                    <a:p>
                      <a:pPr algn="l" fontAlgn="b"/>
                      <a:r>
                        <a:rPr lang="en-US" sz="2000" b="0" i="0" u="none" strike="noStrike" dirty="0">
                          <a:latin typeface="Arial"/>
                        </a:rPr>
                        <a:t>           500 </a:t>
                      </a:r>
                    </a:p>
                  </a:txBody>
                  <a:tcPr marL="0" marR="0" marT="0" marB="0" anchor="b"/>
                </a:tc>
              </a:tr>
              <a:tr h="370840">
                <a:tc>
                  <a:txBody>
                    <a:bodyPr/>
                    <a:lstStyle/>
                    <a:p>
                      <a:pPr algn="l" fontAlgn="b"/>
                      <a:r>
                        <a:rPr lang="en-US" sz="2000" b="0" i="0" u="none" strike="noStrike" dirty="0">
                          <a:latin typeface="Arial"/>
                        </a:rPr>
                        <a:t>Savings/Unit (kWh)</a:t>
                      </a:r>
                    </a:p>
                  </a:txBody>
                  <a:tcPr marL="0" marR="0" marT="0" marB="0" anchor="b"/>
                </a:tc>
                <a:tc>
                  <a:txBody>
                    <a:bodyPr/>
                    <a:lstStyle/>
                    <a:p>
                      <a:pPr algn="l" fontAlgn="b"/>
                      <a:r>
                        <a:rPr lang="en-US" sz="2000" b="0" i="0" u="none" strike="noStrike" dirty="0">
                          <a:latin typeface="Arial"/>
                        </a:rPr>
                        <a:t> </a:t>
                      </a:r>
                    </a:p>
                  </a:txBody>
                  <a:tcPr marL="0" marR="0" marT="0" marB="0" anchor="b"/>
                </a:tc>
                <a:tc>
                  <a:txBody>
                    <a:bodyPr/>
                    <a:lstStyle/>
                    <a:p>
                      <a:pPr algn="l" fontAlgn="b"/>
                      <a:r>
                        <a:rPr lang="en-US" sz="2000" b="0" i="0" u="none" strike="noStrike" dirty="0">
                          <a:latin typeface="Arial"/>
                        </a:rPr>
                        <a:t>         1,000 </a:t>
                      </a:r>
                    </a:p>
                  </a:txBody>
                  <a:tcPr marL="0" marR="0" marT="0" marB="0" anchor="b"/>
                </a:tc>
                <a:tc>
                  <a:txBody>
                    <a:bodyPr/>
                    <a:lstStyle/>
                    <a:p>
                      <a:pPr algn="l" fontAlgn="b"/>
                      <a:r>
                        <a:rPr lang="en-US" sz="2000" b="0" i="0" u="none" strike="noStrike" dirty="0">
                          <a:latin typeface="Arial"/>
                        </a:rPr>
                        <a:t>        1,000 </a:t>
                      </a:r>
                    </a:p>
                  </a:txBody>
                  <a:tcPr marL="0" marR="0" marT="0" marB="0" anchor="b"/>
                </a:tc>
              </a:tr>
              <a:tr h="370840">
                <a:tc>
                  <a:txBody>
                    <a:bodyPr/>
                    <a:lstStyle/>
                    <a:p>
                      <a:pPr algn="l" fontAlgn="b"/>
                      <a:r>
                        <a:rPr lang="en-US" sz="2000" b="0" i="0" u="none" strike="noStrike" dirty="0">
                          <a:solidFill>
                            <a:srgbClr val="000000"/>
                          </a:solidFill>
                          <a:latin typeface="Arial"/>
                        </a:rPr>
                        <a:t>Water heater stock - Total</a:t>
                      </a: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4,635,880 </a:t>
                      </a:r>
                      <a:endParaRPr lang="en-US" sz="2000" b="0" i="0" u="none" strike="noStrike" dirty="0">
                        <a:latin typeface="Arial"/>
                      </a:endParaRP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7,148,900 </a:t>
                      </a:r>
                      <a:endParaRPr lang="en-US" sz="2000" b="0" i="0" u="none" strike="noStrike" dirty="0">
                        <a:latin typeface="Arial"/>
                      </a:endParaRP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7,148,900 </a:t>
                      </a:r>
                      <a:endParaRPr lang="en-US" sz="2000" b="0" i="0" u="none" strike="noStrike" dirty="0">
                        <a:latin typeface="Arial"/>
                      </a:endParaRPr>
                    </a:p>
                  </a:txBody>
                  <a:tcPr marL="0" marR="0" marT="0" marB="0" anchor="b"/>
                </a:tc>
              </a:tr>
              <a:tr h="370840">
                <a:tc>
                  <a:txBody>
                    <a:bodyPr/>
                    <a:lstStyle/>
                    <a:p>
                      <a:pPr algn="l" fontAlgn="b"/>
                      <a:r>
                        <a:rPr lang="en-US" sz="2000" b="0" i="0" u="none" strike="noStrike" dirty="0">
                          <a:latin typeface="Arial"/>
                        </a:rPr>
                        <a:t>Annual Load (aMW)</a:t>
                      </a: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795 </a:t>
                      </a:r>
                      <a:endParaRPr lang="en-US" sz="2000" b="0" i="0" u="none" strike="noStrike" dirty="0">
                        <a:latin typeface="Arial"/>
                      </a:endParaRP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410 </a:t>
                      </a:r>
                      <a:endParaRPr lang="en-US" sz="2000" b="0" i="0" u="none" strike="noStrike" dirty="0">
                        <a:latin typeface="Arial"/>
                      </a:endParaRP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410 </a:t>
                      </a:r>
                      <a:endParaRPr lang="en-US" sz="2000" b="0" i="0" u="none" strike="noStrike" dirty="0">
                        <a:latin typeface="Arial"/>
                      </a:endParaRPr>
                    </a:p>
                  </a:txBody>
                  <a:tcPr marL="0" marR="0" marT="0" marB="0" anchor="b"/>
                </a:tc>
              </a:tr>
              <a:tr h="370840">
                <a:tc>
                  <a:txBody>
                    <a:bodyPr/>
                    <a:lstStyle/>
                    <a:p>
                      <a:pPr algn="l" fontAlgn="b"/>
                      <a:r>
                        <a:rPr lang="en-US" sz="2000" b="0" i="0" u="none" strike="noStrike" dirty="0">
                          <a:latin typeface="Arial"/>
                        </a:rPr>
                        <a:t>PNW 2012 Savings (aMW)</a:t>
                      </a:r>
                    </a:p>
                  </a:txBody>
                  <a:tcPr marL="0" marR="0" marT="0" marB="0" anchor="b"/>
                </a:tc>
                <a:tc>
                  <a:txBody>
                    <a:bodyPr/>
                    <a:lstStyle/>
                    <a:p>
                      <a:pPr algn="l" fontAlgn="b"/>
                      <a:r>
                        <a:rPr lang="en-US" sz="2000" b="0" i="0" u="none" strike="noStrike" dirty="0">
                          <a:latin typeface="Arial"/>
                        </a:rPr>
                        <a:t> </a:t>
                      </a: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385 </a:t>
                      </a:r>
                      <a:endParaRPr lang="en-US" sz="2000" b="0" i="0" u="none" strike="noStrike" dirty="0">
                        <a:latin typeface="Arial"/>
                      </a:endParaRP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385 </a:t>
                      </a:r>
                      <a:endParaRPr lang="en-US" sz="2000" b="0" i="0" u="none" strike="noStrike" dirty="0">
                        <a:latin typeface="Arial"/>
                      </a:endParaRPr>
                    </a:p>
                  </a:txBody>
                  <a:tcPr marL="0" marR="0" marT="0" marB="0" anchor="b"/>
                </a:tc>
              </a:tr>
              <a:tr h="370840">
                <a:tc>
                  <a:txBody>
                    <a:bodyPr/>
                    <a:lstStyle/>
                    <a:p>
                      <a:pPr algn="l" fontAlgn="b"/>
                      <a:r>
                        <a:rPr lang="en-US" sz="2000" b="0" i="0" u="none" strike="noStrike" dirty="0">
                          <a:latin typeface="Arial"/>
                        </a:rPr>
                        <a:t>Coincident Peak Load (MW)</a:t>
                      </a: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760 </a:t>
                      </a:r>
                      <a:endParaRPr lang="en-US" sz="2000" b="0" i="0" u="none" strike="noStrike" dirty="0">
                        <a:latin typeface="Arial"/>
                      </a:endParaRPr>
                    </a:p>
                  </a:txBody>
                  <a:tcPr marL="0" marR="0" marT="0" marB="0" anchor="b"/>
                </a:tc>
                <a:tc>
                  <a:txBody>
                    <a:bodyPr/>
                    <a:lstStyle/>
                    <a:p>
                      <a:pPr algn="l" fontAlgn="b"/>
                      <a:r>
                        <a:rPr lang="en-US" sz="2000" b="0" i="0" u="none" strike="noStrike" dirty="0">
                          <a:latin typeface="Arial"/>
                        </a:rPr>
                        <a:t>            390 </a:t>
                      </a: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390 </a:t>
                      </a:r>
                      <a:endParaRPr lang="en-US" sz="2000" b="0" i="0" u="none" strike="noStrike" dirty="0">
                        <a:latin typeface="Arial"/>
                      </a:endParaRPr>
                    </a:p>
                  </a:txBody>
                  <a:tcPr marL="0" marR="0" marT="0" marB="0" anchor="b"/>
                </a:tc>
              </a:tr>
              <a:tr h="370840">
                <a:tc>
                  <a:txBody>
                    <a:bodyPr/>
                    <a:lstStyle/>
                    <a:p>
                      <a:pPr algn="l" fontAlgn="b"/>
                      <a:r>
                        <a:rPr lang="en-US" sz="2000" b="0" i="0" u="none" strike="noStrike" dirty="0">
                          <a:latin typeface="Arial"/>
                        </a:rPr>
                        <a:t>Coincident Peak Savings (MW)</a:t>
                      </a:r>
                    </a:p>
                  </a:txBody>
                  <a:tcPr marL="0" marR="0" marT="0" marB="0" anchor="b"/>
                </a:tc>
                <a:tc>
                  <a:txBody>
                    <a:bodyPr/>
                    <a:lstStyle/>
                    <a:p>
                      <a:pPr algn="l" fontAlgn="b"/>
                      <a:r>
                        <a:rPr lang="en-US" sz="2000" b="0" i="0" u="none" strike="noStrike" dirty="0">
                          <a:latin typeface="Arial"/>
                        </a:rPr>
                        <a:t> </a:t>
                      </a: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370 </a:t>
                      </a:r>
                      <a:endParaRPr lang="en-US" sz="2000" b="0" i="0" u="none" strike="noStrike" dirty="0">
                        <a:latin typeface="Arial"/>
                      </a:endParaRPr>
                    </a:p>
                  </a:txBody>
                  <a:tcPr marL="0" marR="0" marT="0" marB="0" anchor="b"/>
                </a:tc>
                <a:tc>
                  <a:txBody>
                    <a:bodyPr/>
                    <a:lstStyle/>
                    <a:p>
                      <a:pPr algn="l" fontAlgn="b"/>
                      <a:r>
                        <a:rPr lang="en-US" sz="2000" b="0" i="0" u="none" strike="noStrike" dirty="0">
                          <a:latin typeface="Arial"/>
                        </a:rPr>
                        <a:t>           </a:t>
                      </a:r>
                      <a:r>
                        <a:rPr lang="en-US" sz="2000" b="0" i="0" u="none" strike="noStrike" dirty="0" smtClean="0">
                          <a:latin typeface="Arial"/>
                        </a:rPr>
                        <a:t>370 </a:t>
                      </a:r>
                      <a:endParaRPr lang="en-US" sz="2000" b="0" i="0" u="none" strike="noStrike" dirty="0">
                        <a:latin typeface="Arial"/>
                      </a:endParaRPr>
                    </a:p>
                  </a:txBody>
                  <a:tcPr marL="0" marR="0" marT="0" marB="0" anchor="b"/>
                </a:tc>
              </a:tr>
            </a:tbl>
          </a:graphicData>
        </a:graphic>
      </p:graphicFrame>
      <p:sp>
        <p:nvSpPr>
          <p:cNvPr id="6" name="Oval 5"/>
          <p:cNvSpPr/>
          <p:nvPr/>
        </p:nvSpPr>
        <p:spPr>
          <a:xfrm>
            <a:off x="6096000" y="4419600"/>
            <a:ext cx="2590800" cy="9906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On the Other Hand, There Are Subtle “Within Hour” Differences That Might Matter for Demand Response</a:t>
            </a:r>
            <a:endParaRPr lang="en-US" sz="2800" dirty="0"/>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562600" y="2133600"/>
            <a:ext cx="25146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dirty="0" smtClean="0">
                <a:effectLst>
                  <a:outerShdw blurRad="38100" dist="38100" dir="2700000" algn="tl">
                    <a:srgbClr val="000000">
                      <a:alpha val="43137"/>
                    </a:srgbClr>
                  </a:outerShdw>
                </a:effectLst>
              </a:rPr>
              <a:t>Note difference in use following “defrost” cycle</a:t>
            </a:r>
            <a:endParaRPr lang="en-US" dirty="0">
              <a:effectLst>
                <a:outerShdw blurRad="38100" dist="38100" dir="2700000" algn="tl">
                  <a:srgbClr val="000000">
                    <a:alpha val="43137"/>
                  </a:srgbClr>
                </a:outerShdw>
              </a:effectLst>
            </a:endParaRPr>
          </a:p>
        </p:txBody>
      </p:sp>
      <p:sp>
        <p:nvSpPr>
          <p:cNvPr id="8" name="TextBox 7"/>
          <p:cNvSpPr txBox="1"/>
          <p:nvPr/>
        </p:nvSpPr>
        <p:spPr>
          <a:xfrm>
            <a:off x="2438400" y="2362200"/>
            <a:ext cx="1447800"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dirty="0" smtClean="0">
                <a:effectLst>
                  <a:outerShdw blurRad="38100" dist="38100" dir="2700000" algn="tl">
                    <a:srgbClr val="000000">
                      <a:alpha val="43137"/>
                    </a:srgbClr>
                  </a:outerShdw>
                </a:effectLst>
              </a:rPr>
              <a:t>Defrost Cycle</a:t>
            </a:r>
            <a:endParaRPr lang="en-US" dirty="0">
              <a:effectLst>
                <a:outerShdw blurRad="38100" dist="38100" dir="2700000" algn="tl">
                  <a:srgbClr val="000000">
                    <a:alpha val="43137"/>
                  </a:srgbClr>
                </a:outerShdw>
              </a:effectLst>
            </a:endParaRPr>
          </a:p>
        </p:txBody>
      </p:sp>
      <p:cxnSp>
        <p:nvCxnSpPr>
          <p:cNvPr id="10" name="Straight Arrow Connector 9"/>
          <p:cNvCxnSpPr>
            <a:stCxn id="8" idx="1"/>
          </p:cNvCxnSpPr>
          <p:nvPr/>
        </p:nvCxnSpPr>
        <p:spPr>
          <a:xfrm flipH="1" flipV="1">
            <a:off x="1828800" y="2286000"/>
            <a:ext cx="609600" cy="260866"/>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2" name="Straight Arrow Connector 11"/>
          <p:cNvCxnSpPr/>
          <p:nvPr/>
        </p:nvCxnSpPr>
        <p:spPr>
          <a:xfrm>
            <a:off x="3200400" y="2743200"/>
            <a:ext cx="1143000" cy="9906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1" name="Straight Arrow Connector 10"/>
          <p:cNvCxnSpPr/>
          <p:nvPr/>
        </p:nvCxnSpPr>
        <p:spPr>
          <a:xfrm flipH="1">
            <a:off x="4648200" y="2743200"/>
            <a:ext cx="914400" cy="1981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flipH="1">
            <a:off x="2286000" y="2743200"/>
            <a:ext cx="3352800" cy="1752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2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20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20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par>
                                <p:cTn id="22" presetID="22" presetClass="entr" presetSubtype="1"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up)">
                                      <p:cBhvr>
                                        <p:cTn id="24" dur="500"/>
                                        <p:tgtEl>
                                          <p:spTgt spid="12"/>
                                        </p:tgtEl>
                                      </p:cBhvr>
                                    </p:animEffect>
                                  </p:childTnLst>
                                </p:cTn>
                              </p:par>
                              <p:par>
                                <p:cTn id="25" presetID="22" presetClass="entr" presetSubtype="4"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childTnLst>
                                </p:cTn>
                              </p:par>
                              <p:par>
                                <p:cTn id="32" presetID="22" presetClass="entr" presetSubtype="1"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up)">
                                      <p:cBhvr>
                                        <p:cTn id="34" dur="500"/>
                                        <p:tgtEl>
                                          <p:spTgt spid="11"/>
                                        </p:tgtEl>
                                      </p:cBhvr>
                                    </p:animEffect>
                                  </p:childTnLst>
                                </p:cTn>
                              </p:par>
                              <p:par>
                                <p:cTn id="35" presetID="22" presetClass="entr" presetSubtype="1"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up)">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We Know That Ductless Heat Pumps Have Both Energy and Capacity Benefits </a:t>
            </a:r>
            <a:endParaRPr lang="en-US" sz="3200" dirty="0"/>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V="1">
            <a:off x="4038600" y="1828800"/>
            <a:ext cx="0" cy="3200400"/>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par>
                          <p:cTn id="18" fill="hold">
                            <p:stCondLst>
                              <p:cond delay="500"/>
                            </p:stCondLst>
                            <p:childTnLst>
                              <p:par>
                                <p:cTn id="19" presetID="22" presetClass="entr" presetSubtype="4"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down)">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143000"/>
          </a:xfrm>
        </p:spPr>
        <p:txBody>
          <a:bodyPr>
            <a:noAutofit/>
          </a:bodyPr>
          <a:lstStyle/>
          <a:p>
            <a:r>
              <a:rPr lang="en-US" sz="2400" u="sng" dirty="0" smtClean="0"/>
              <a:t>We Know </a:t>
            </a:r>
            <a:r>
              <a:rPr lang="en-US" sz="2600" dirty="0" smtClean="0"/>
              <a:t>That Ductless Heat Pumps Capacity Benefits </a:t>
            </a:r>
            <a:br>
              <a:rPr lang="en-US" sz="2600" dirty="0" smtClean="0"/>
            </a:br>
            <a:r>
              <a:rPr lang="en-US" sz="2600" b="1" i="1" u="sng" dirty="0" smtClean="0"/>
              <a:t>Even</a:t>
            </a:r>
            <a:r>
              <a:rPr lang="en-US" sz="2600" dirty="0" smtClean="0"/>
              <a:t> On Extreme Winter Peak Days</a:t>
            </a:r>
            <a:endParaRPr lang="en-US" sz="2600" dirty="0"/>
          </a:p>
        </p:txBody>
      </p:sp>
      <p:graphicFrame>
        <p:nvGraphicFramePr>
          <p:cNvPr id="4" name="Content Placeholder 3"/>
          <p:cNvGraphicFramePr>
            <a:graphicFrameLocks noGrp="1"/>
          </p:cNvGraphicFramePr>
          <p:nvPr>
            <p:ph idx="1"/>
          </p:nvPr>
        </p:nvGraphicFramePr>
        <p:xfrm>
          <a:off x="457200" y="1524000"/>
          <a:ext cx="8229600" cy="4648200"/>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V="1">
            <a:off x="4038600" y="2209800"/>
            <a:ext cx="0" cy="1295400"/>
          </a:xfrm>
          <a:prstGeom prst="line">
            <a:avLst/>
          </a:prstGeom>
          <a:ln>
            <a:headEnd type="stealth"/>
            <a:tailEnd type="stealth"/>
          </a:ln>
        </p:spPr>
        <p:style>
          <a:lnRef idx="3">
            <a:schemeClr val="accent4"/>
          </a:lnRef>
          <a:fillRef idx="0">
            <a:schemeClr val="accent4"/>
          </a:fillRef>
          <a:effectRef idx="2">
            <a:schemeClr val="accent4"/>
          </a:effectRef>
          <a:fontRef idx="minor">
            <a:schemeClr val="tx1"/>
          </a:fontRef>
        </p:style>
      </p:cxnSp>
      <p:cxnSp>
        <p:nvCxnSpPr>
          <p:cNvPr id="10" name="Straight Connector 9"/>
          <p:cNvCxnSpPr/>
          <p:nvPr/>
        </p:nvCxnSpPr>
        <p:spPr>
          <a:xfrm flipV="1">
            <a:off x="6934200" y="2667000"/>
            <a:ext cx="0" cy="1143000"/>
          </a:xfrm>
          <a:prstGeom prst="line">
            <a:avLst/>
          </a:prstGeom>
          <a:ln>
            <a:headEnd type="stealth"/>
            <a:tailEnd type="stealth"/>
          </a:ln>
        </p:spPr>
        <p:style>
          <a:lnRef idx="3">
            <a:schemeClr val="accent4"/>
          </a:lnRef>
          <a:fillRef idx="0">
            <a:schemeClr val="accent4"/>
          </a:fillRef>
          <a:effectRef idx="2">
            <a:schemeClr val="accent4"/>
          </a:effectRef>
          <a:fontRef idx="minor">
            <a:schemeClr val="tx1"/>
          </a:fontRef>
        </p:style>
      </p:cxnSp>
      <p:sp>
        <p:nvSpPr>
          <p:cNvPr id="7" name="TextBox 6"/>
          <p:cNvSpPr txBox="1"/>
          <p:nvPr/>
        </p:nvSpPr>
        <p:spPr>
          <a:xfrm>
            <a:off x="4495800" y="2971800"/>
            <a:ext cx="18288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dirty="0" smtClean="0">
                <a:effectLst>
                  <a:outerShdw blurRad="38100" dist="38100" dir="2700000" algn="tl">
                    <a:srgbClr val="000000">
                      <a:alpha val="43137"/>
                    </a:srgbClr>
                  </a:outerShdw>
                </a:effectLst>
              </a:rPr>
              <a:t>Peak Day Savings</a:t>
            </a:r>
            <a:endParaRPr lang="en-US" dirty="0">
              <a:effectLst>
                <a:outerShdw blurRad="38100" dist="38100" dir="2700000" algn="tl">
                  <a:srgbClr val="000000">
                    <a:alpha val="43137"/>
                  </a:srgbClr>
                </a:outerShdw>
              </a:effectLst>
            </a:endParaRPr>
          </a:p>
        </p:txBody>
      </p:sp>
      <p:cxnSp>
        <p:nvCxnSpPr>
          <p:cNvPr id="9" name="Straight Arrow Connector 8"/>
          <p:cNvCxnSpPr/>
          <p:nvPr/>
        </p:nvCxnSpPr>
        <p:spPr>
          <a:xfrm>
            <a:off x="6324600" y="3200400"/>
            <a:ext cx="533400" cy="228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a:stCxn id="7" idx="1"/>
          </p:cNvCxnSpPr>
          <p:nvPr/>
        </p:nvCxnSpPr>
        <p:spPr>
          <a:xfrm flipH="1" flipV="1">
            <a:off x="4114800" y="2819400"/>
            <a:ext cx="381000" cy="33706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par>
                                <p:cTn id="23" presetID="22" presetClass="entr" presetSubtype="4"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00"/>
                                        <p:tgtEl>
                                          <p:spTgt spid="10"/>
                                        </p:tgtEl>
                                      </p:cBhvr>
                                    </p:animEffec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22" presetClass="entr" presetSubtype="1"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up)">
                                      <p:cBhvr>
                                        <p:cTn id="31" dur="500"/>
                                        <p:tgtEl>
                                          <p:spTgt spid="9"/>
                                        </p:tgtEl>
                                      </p:cBhvr>
                                    </p:animEffect>
                                  </p:childTnLst>
                                </p:cTn>
                              </p:par>
                              <p:par>
                                <p:cTn id="32" presetID="22" presetClass="entr" presetSubtype="4"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sz="2600" u="sng" dirty="0" smtClean="0"/>
              <a:t>We Know </a:t>
            </a:r>
            <a:r>
              <a:rPr lang="en-US" sz="2600" dirty="0" smtClean="0"/>
              <a:t>That Ductless Heat Pump Provide Air Conditioning – So Summer Peak Loads Will Increase</a:t>
            </a:r>
            <a:endParaRPr lang="en-US" sz="2600" dirty="0"/>
          </a:p>
        </p:txBody>
      </p:sp>
      <p:graphicFrame>
        <p:nvGraphicFramePr>
          <p:cNvPr id="4" name="Content Placeholder 3"/>
          <p:cNvGraphicFramePr>
            <a:graphicFrameLocks noGrp="1"/>
          </p:cNvGraphicFramePr>
          <p:nvPr>
            <p:ph idx="1"/>
          </p:nvPr>
        </p:nvGraphicFramePr>
        <p:xfrm>
          <a:off x="304800" y="1371600"/>
          <a:ext cx="83058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1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10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10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System Impacts from Ductless Heat Pumps</a:t>
            </a:r>
            <a:endParaRPr lang="en-US" dirty="0"/>
          </a:p>
        </p:txBody>
      </p:sp>
      <p:graphicFrame>
        <p:nvGraphicFramePr>
          <p:cNvPr id="6" name="Content Placeholder 5"/>
          <p:cNvGraphicFramePr>
            <a:graphicFrameLocks noGrp="1"/>
          </p:cNvGraphicFramePr>
          <p:nvPr>
            <p:ph idx="1"/>
          </p:nvPr>
        </p:nvGraphicFramePr>
        <p:xfrm>
          <a:off x="152399" y="1600200"/>
          <a:ext cx="8839202" cy="4572002"/>
        </p:xfrm>
        <a:graphic>
          <a:graphicData uri="http://schemas.openxmlformats.org/drawingml/2006/table">
            <a:tbl>
              <a:tblPr firstRow="1" bandRow="1">
                <a:tableStyleId>{5C22544A-7EE6-4342-B048-85BDC9FD1C3A}</a:tableStyleId>
              </a:tblPr>
              <a:tblGrid>
                <a:gridCol w="3733801"/>
                <a:gridCol w="1095023"/>
                <a:gridCol w="1473200"/>
                <a:gridCol w="1309512"/>
                <a:gridCol w="1227666"/>
              </a:tblGrid>
              <a:tr h="798990">
                <a:tc>
                  <a:txBody>
                    <a:bodyPr/>
                    <a:lstStyle/>
                    <a:p>
                      <a:pPr algn="ctr" fontAlgn="b"/>
                      <a:r>
                        <a:rPr lang="en-US" sz="1400" b="0" i="0" u="none" strike="noStrike" dirty="0">
                          <a:latin typeface="Arial"/>
                        </a:rPr>
                        <a:t> </a:t>
                      </a:r>
                    </a:p>
                  </a:txBody>
                  <a:tcPr marL="0" marR="0" marT="0" marB="0" anchor="b"/>
                </a:tc>
                <a:tc>
                  <a:txBody>
                    <a:bodyPr/>
                    <a:lstStyle/>
                    <a:p>
                      <a:pPr algn="ctr" fontAlgn="b"/>
                      <a:r>
                        <a:rPr lang="en-US" sz="1600" b="0" i="0" u="none" strike="noStrike" dirty="0">
                          <a:effectLst>
                            <a:outerShdw blurRad="38100" dist="38100" dir="2700000" algn="tl">
                              <a:srgbClr val="000000">
                                <a:alpha val="43137"/>
                              </a:srgbClr>
                            </a:outerShdw>
                          </a:effectLst>
                          <a:latin typeface="Arial"/>
                        </a:rPr>
                        <a:t>Electric Zonal Heat</a:t>
                      </a:r>
                    </a:p>
                  </a:txBody>
                  <a:tcPr marL="0" marR="0" marT="0" marB="0" anchor="b"/>
                </a:tc>
                <a:tc>
                  <a:txBody>
                    <a:bodyPr/>
                    <a:lstStyle/>
                    <a:p>
                      <a:pPr algn="ctr" fontAlgn="b"/>
                      <a:r>
                        <a:rPr lang="en-US" sz="1600" b="0" i="0" u="none" strike="noStrike" dirty="0">
                          <a:effectLst>
                            <a:outerShdw blurRad="38100" dist="38100" dir="2700000" algn="tl">
                              <a:srgbClr val="000000">
                                <a:alpha val="43137"/>
                              </a:srgbClr>
                            </a:outerShdw>
                          </a:effectLst>
                          <a:latin typeface="Arial"/>
                        </a:rPr>
                        <a:t>Electric Zonal w/DHP Supplement</a:t>
                      </a:r>
                    </a:p>
                  </a:txBody>
                  <a:tcPr marL="0" marR="0" marT="0" marB="0" anchor="b"/>
                </a:tc>
                <a:tc>
                  <a:txBody>
                    <a:bodyPr/>
                    <a:lstStyle/>
                    <a:p>
                      <a:pPr algn="ctr" fontAlgn="b"/>
                      <a:r>
                        <a:rPr lang="en-US" sz="1600" b="0" i="0" u="none" strike="noStrike" dirty="0">
                          <a:effectLst>
                            <a:outerShdw blurRad="38100" dist="38100" dir="2700000" algn="tl">
                              <a:srgbClr val="000000">
                                <a:alpha val="43137"/>
                              </a:srgbClr>
                            </a:outerShdw>
                          </a:effectLst>
                          <a:latin typeface="Arial"/>
                        </a:rPr>
                        <a:t>Electric Zonal Extreme Peak</a:t>
                      </a:r>
                    </a:p>
                  </a:txBody>
                  <a:tcPr marL="0" marR="0" marT="0" marB="0" anchor="b"/>
                </a:tc>
                <a:tc>
                  <a:txBody>
                    <a:bodyPr/>
                    <a:lstStyle/>
                    <a:p>
                      <a:pPr algn="ctr" fontAlgn="b"/>
                      <a:r>
                        <a:rPr lang="en-US" sz="1600" b="0" i="0" u="none" strike="noStrike" dirty="0">
                          <a:effectLst>
                            <a:outerShdw blurRad="38100" dist="38100" dir="2700000" algn="tl">
                              <a:srgbClr val="000000">
                                <a:alpha val="43137"/>
                              </a:srgbClr>
                            </a:outerShdw>
                          </a:effectLst>
                          <a:latin typeface="Arial"/>
                        </a:rPr>
                        <a:t>Electric Zonal w/DHP Supplement</a:t>
                      </a:r>
                    </a:p>
                  </a:txBody>
                  <a:tcPr marL="0" marR="0" marT="0" marB="0" anchor="b"/>
                </a:tc>
              </a:tr>
              <a:tr h="405044">
                <a:tc>
                  <a:txBody>
                    <a:bodyPr/>
                    <a:lstStyle/>
                    <a:p>
                      <a:pPr algn="l" fontAlgn="b"/>
                      <a:r>
                        <a:rPr lang="en-US" sz="1600" b="0" i="0" u="none" strike="noStrike" dirty="0">
                          <a:latin typeface="Arial"/>
                        </a:rPr>
                        <a:t>Annual Use (kWh)</a:t>
                      </a:r>
                    </a:p>
                  </a:txBody>
                  <a:tcPr marL="0" marR="0" marT="0" marB="0" anchor="b"/>
                </a:tc>
                <a:tc>
                  <a:txBody>
                    <a:bodyPr/>
                    <a:lstStyle/>
                    <a:p>
                      <a:pPr algn="ctr" fontAlgn="b"/>
                      <a:r>
                        <a:rPr lang="en-US" sz="1600" b="0" i="0" u="none" strike="noStrike" dirty="0">
                          <a:latin typeface="Arial"/>
                        </a:rPr>
                        <a:t>     </a:t>
                      </a:r>
                      <a:r>
                        <a:rPr lang="en-US" sz="1600" b="0" i="0" u="none" strike="noStrike" dirty="0" smtClean="0">
                          <a:latin typeface="Arial"/>
                        </a:rPr>
                        <a:t>9,680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6,360 </a:t>
                      </a:r>
                      <a:endParaRPr lang="en-US" sz="1600" b="0" i="0" u="none" strike="noStrike" dirty="0">
                        <a:latin typeface="Arial"/>
                      </a:endParaRPr>
                    </a:p>
                  </a:txBody>
                  <a:tcPr marL="6350" marR="6350" marT="6350" marB="0" anchor="b"/>
                </a:tc>
                <a:tc>
                  <a:txBody>
                    <a:bodyPr/>
                    <a:lstStyle/>
                    <a:p>
                      <a:pPr algn="r" fontAlgn="b"/>
                      <a:r>
                        <a:rPr lang="en-US" sz="1600" b="0" i="0" u="none" strike="noStrike" dirty="0" smtClean="0">
                          <a:latin typeface="Arial"/>
                        </a:rPr>
                        <a:t>6.2 (KW) </a:t>
                      </a:r>
                      <a:endParaRPr lang="en-US" sz="1600" b="0" i="0" u="none" strike="noStrike" dirty="0">
                        <a:latin typeface="Arial"/>
                      </a:endParaRPr>
                    </a:p>
                  </a:txBody>
                  <a:tcPr marL="6350" marR="6350" marT="6350" marB="0" anchor="b"/>
                </a:tc>
                <a:tc>
                  <a:txBody>
                    <a:bodyPr/>
                    <a:lstStyle/>
                    <a:p>
                      <a:pPr algn="ctr" fontAlgn="b"/>
                      <a:r>
                        <a:rPr lang="en-US" sz="1600" b="0" i="0" u="none" strike="noStrike" dirty="0" smtClean="0">
                          <a:latin typeface="Arial"/>
                        </a:rPr>
                        <a:t>2.7 (KW) </a:t>
                      </a:r>
                      <a:endParaRPr lang="en-US" sz="1600" b="0" i="0" u="none" strike="noStrike" dirty="0">
                        <a:latin typeface="Arial"/>
                      </a:endParaRPr>
                    </a:p>
                  </a:txBody>
                  <a:tcPr marL="6350" marR="6350" marT="6350" marB="0" anchor="b"/>
                </a:tc>
              </a:tr>
              <a:tr h="405044">
                <a:tc>
                  <a:txBody>
                    <a:bodyPr/>
                    <a:lstStyle/>
                    <a:p>
                      <a:pPr algn="l" fontAlgn="b"/>
                      <a:r>
                        <a:rPr lang="en-US" sz="1600" b="0" i="0" u="none" strike="noStrike" dirty="0">
                          <a:latin typeface="Arial"/>
                        </a:rPr>
                        <a:t>Savings/Unit (kWh)</a:t>
                      </a:r>
                    </a:p>
                  </a:txBody>
                  <a:tcPr marL="0" marR="0" marT="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3,320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smtClean="0">
                          <a:latin typeface="Arial"/>
                        </a:rPr>
                        <a:t>3.46 (KW) </a:t>
                      </a:r>
                      <a:endParaRPr lang="en-US" sz="1600" b="0" i="0" u="none" strike="noStrike" dirty="0">
                        <a:latin typeface="Arial"/>
                      </a:endParaRPr>
                    </a:p>
                  </a:txBody>
                  <a:tcPr marL="6350" marR="6350" marT="6350" marB="0" anchor="b"/>
                </a:tc>
              </a:tr>
              <a:tr h="405044">
                <a:tc>
                  <a:txBody>
                    <a:bodyPr/>
                    <a:lstStyle/>
                    <a:p>
                      <a:pPr algn="l" fontAlgn="b"/>
                      <a:r>
                        <a:rPr lang="en-US" sz="1600" b="0" i="0" u="none" strike="noStrike" dirty="0">
                          <a:solidFill>
                            <a:srgbClr val="000000"/>
                          </a:solidFill>
                          <a:latin typeface="Arial"/>
                        </a:rPr>
                        <a:t>Existing Baseboard Heated Stock</a:t>
                      </a:r>
                    </a:p>
                  </a:txBody>
                  <a:tcPr marL="0" marR="0" marT="0" marB="0" anchor="b"/>
                </a:tc>
                <a:tc>
                  <a:txBody>
                    <a:bodyPr/>
                    <a:lstStyle/>
                    <a:p>
                      <a:pPr algn="ctr" fontAlgn="b"/>
                      <a:r>
                        <a:rPr lang="en-US" sz="1600" b="0" i="0" u="none" strike="noStrike" dirty="0">
                          <a:latin typeface="Arial"/>
                        </a:rPr>
                        <a:t> 542,600 </a:t>
                      </a:r>
                    </a:p>
                  </a:txBody>
                  <a:tcPr marL="6350" marR="6350" marT="6350" marB="0" anchor="b"/>
                </a:tc>
                <a:tc>
                  <a:txBody>
                    <a:bodyPr/>
                    <a:lstStyle/>
                    <a:p>
                      <a:pPr algn="ctr" fontAlgn="b"/>
                      <a:r>
                        <a:rPr lang="en-US" sz="1600" b="0" i="0" u="none" strike="noStrike" dirty="0">
                          <a:latin typeface="Arial"/>
                        </a:rPr>
                        <a:t>      542,600 </a:t>
                      </a:r>
                    </a:p>
                  </a:txBody>
                  <a:tcPr marL="6350" marR="6350" marT="6350" marB="0" anchor="b"/>
                </a:tc>
                <a:tc>
                  <a:txBody>
                    <a:bodyPr/>
                    <a:lstStyle/>
                    <a:p>
                      <a:pPr algn="ctr" fontAlgn="b"/>
                      <a:r>
                        <a:rPr lang="en-US" sz="1600" b="0" i="0" u="none" strike="noStrike" dirty="0">
                          <a:latin typeface="Arial"/>
                        </a:rPr>
                        <a:t> 542,600 </a:t>
                      </a:r>
                    </a:p>
                  </a:txBody>
                  <a:tcPr marL="6350" marR="6350" marT="6350" marB="0" anchor="b"/>
                </a:tc>
                <a:tc>
                  <a:txBody>
                    <a:bodyPr/>
                    <a:lstStyle/>
                    <a:p>
                      <a:pPr algn="ctr" fontAlgn="b"/>
                      <a:r>
                        <a:rPr lang="en-US" sz="1600" b="0" i="0" u="none" strike="noStrike" dirty="0">
                          <a:latin typeface="Arial"/>
                        </a:rPr>
                        <a:t>     542,600 </a:t>
                      </a:r>
                    </a:p>
                  </a:txBody>
                  <a:tcPr marL="6350" marR="6350" marT="6350" marB="0" anchor="b"/>
                </a:tc>
              </a:tr>
              <a:tr h="405044">
                <a:tc>
                  <a:txBody>
                    <a:bodyPr/>
                    <a:lstStyle/>
                    <a:p>
                      <a:pPr algn="l" fontAlgn="b"/>
                      <a:r>
                        <a:rPr lang="en-US" sz="1600" b="0" i="0" u="none" strike="noStrike" dirty="0">
                          <a:latin typeface="Arial"/>
                        </a:rPr>
                        <a:t>Annual Load (aMW)</a:t>
                      </a:r>
                    </a:p>
                  </a:txBody>
                  <a:tcPr marL="0" marR="0" marT="0" marB="0" anchor="b"/>
                </a:tc>
                <a:tc>
                  <a:txBody>
                    <a:bodyPr/>
                    <a:lstStyle/>
                    <a:p>
                      <a:pPr algn="ctr" fontAlgn="b"/>
                      <a:r>
                        <a:rPr lang="en-US" sz="1600" b="0" i="0" u="none" strike="noStrike" dirty="0">
                          <a:latin typeface="Arial"/>
                        </a:rPr>
                        <a:t>        600 </a:t>
                      </a: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395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N/A </a:t>
                      </a:r>
                    </a:p>
                  </a:txBody>
                  <a:tcPr marL="6350" marR="6350" marT="6350" marB="0" anchor="b"/>
                </a:tc>
                <a:tc>
                  <a:txBody>
                    <a:bodyPr/>
                    <a:lstStyle/>
                    <a:p>
                      <a:pPr algn="ctr" fontAlgn="b"/>
                      <a:r>
                        <a:rPr lang="en-US" sz="1600" b="0" i="0" u="none" strike="noStrike" dirty="0">
                          <a:latin typeface="Arial"/>
                        </a:rPr>
                        <a:t> N/A </a:t>
                      </a:r>
                    </a:p>
                  </a:txBody>
                  <a:tcPr marL="6350" marR="6350" marT="6350" marB="0" anchor="b"/>
                </a:tc>
              </a:tr>
              <a:tr h="405044">
                <a:tc>
                  <a:txBody>
                    <a:bodyPr/>
                    <a:lstStyle/>
                    <a:p>
                      <a:pPr algn="l" fontAlgn="b"/>
                      <a:r>
                        <a:rPr lang="en-US" sz="1600" b="0" i="0" u="none" strike="noStrike" dirty="0">
                          <a:latin typeface="Arial"/>
                        </a:rPr>
                        <a:t>Potential Savings (aMW)</a:t>
                      </a:r>
                    </a:p>
                  </a:txBody>
                  <a:tcPr marL="0" marR="0" marT="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205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a:latin typeface="Arial"/>
                        </a:rPr>
                        <a:t> N/A </a:t>
                      </a:r>
                    </a:p>
                  </a:txBody>
                  <a:tcPr marL="6350" marR="6350" marT="6350" marB="0" anchor="b"/>
                </a:tc>
              </a:tr>
              <a:tr h="405044">
                <a:tc>
                  <a:txBody>
                    <a:bodyPr/>
                    <a:lstStyle/>
                    <a:p>
                      <a:pPr algn="l" fontAlgn="b"/>
                      <a:r>
                        <a:rPr lang="en-US" sz="1600" b="0" i="0" u="none" strike="noStrike" dirty="0">
                          <a:latin typeface="Arial"/>
                        </a:rPr>
                        <a:t>Winter Coincident Peak Load (MW)</a:t>
                      </a:r>
                    </a:p>
                  </a:txBody>
                  <a:tcPr marL="0" marR="0" marT="0" marB="0" anchor="b"/>
                </a:tc>
                <a:tc>
                  <a:txBody>
                    <a:bodyPr/>
                    <a:lstStyle/>
                    <a:p>
                      <a:pPr algn="ctr" fontAlgn="b"/>
                      <a:r>
                        <a:rPr lang="en-US" sz="1600" b="0" i="0" u="none" strike="noStrike" dirty="0">
                          <a:latin typeface="Arial"/>
                        </a:rPr>
                        <a:t>     </a:t>
                      </a:r>
                      <a:r>
                        <a:rPr lang="en-US" sz="1600" b="0" i="0" u="none" strike="noStrike" dirty="0" smtClean="0">
                          <a:latin typeface="Arial"/>
                        </a:rPr>
                        <a:t>1,725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485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3,345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1,465 </a:t>
                      </a:r>
                      <a:endParaRPr lang="en-US" sz="1600" b="0" i="0" u="none" strike="noStrike" dirty="0">
                        <a:latin typeface="Arial"/>
                      </a:endParaRPr>
                    </a:p>
                  </a:txBody>
                  <a:tcPr marL="6350" marR="6350" marT="6350" marB="0" anchor="b"/>
                </a:tc>
              </a:tr>
              <a:tr h="405044">
                <a:tc>
                  <a:txBody>
                    <a:bodyPr/>
                    <a:lstStyle/>
                    <a:p>
                      <a:pPr algn="l" fontAlgn="b"/>
                      <a:r>
                        <a:rPr lang="en-US" sz="1600" b="0" i="0" u="none" strike="noStrike" dirty="0">
                          <a:latin typeface="Arial"/>
                        </a:rPr>
                        <a:t>Winter Coincident Peak Savings (MW)</a:t>
                      </a:r>
                    </a:p>
                  </a:txBody>
                  <a:tcPr marL="0" marR="0" marT="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1,245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1,880 </a:t>
                      </a:r>
                      <a:endParaRPr lang="en-US" sz="1600" b="0" i="0" u="none" strike="noStrike" dirty="0">
                        <a:latin typeface="Arial"/>
                      </a:endParaRPr>
                    </a:p>
                  </a:txBody>
                  <a:tcPr marL="6350" marR="6350" marT="6350" marB="0" anchor="b"/>
                </a:tc>
              </a:tr>
              <a:tr h="405044">
                <a:tc>
                  <a:txBody>
                    <a:bodyPr/>
                    <a:lstStyle/>
                    <a:p>
                      <a:pPr algn="l" fontAlgn="b"/>
                      <a:r>
                        <a:rPr lang="en-US" sz="1600" b="0" i="0" u="none" strike="noStrike" dirty="0">
                          <a:latin typeface="Arial"/>
                        </a:rPr>
                        <a:t>Summer Coincident Peak Load (MW)</a:t>
                      </a:r>
                    </a:p>
                  </a:txBody>
                  <a:tcPr marL="0" marR="0" marT="0" marB="0" anchor="b"/>
                </a:tc>
                <a:tc>
                  <a:txBody>
                    <a:bodyPr/>
                    <a:lstStyle/>
                    <a:p>
                      <a:pPr algn="ctr" fontAlgn="b"/>
                      <a:r>
                        <a:rPr lang="en-US" sz="1600" b="0" i="0" u="none" strike="noStrike" dirty="0">
                          <a:latin typeface="Arial"/>
                        </a:rPr>
                        <a:t>          </a:t>
                      </a:r>
                      <a:r>
                        <a:rPr lang="en-US" sz="1600" b="0" i="0" u="none" strike="noStrike" dirty="0" smtClean="0">
                          <a:latin typeface="Arial"/>
                        </a:rPr>
                        <a:t>45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115 </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a:latin typeface="Arial"/>
                        </a:rPr>
                        <a:t> </a:t>
                      </a:r>
                    </a:p>
                  </a:txBody>
                  <a:tcPr marL="6350" marR="6350" marT="6350" marB="0" anchor="b"/>
                </a:tc>
              </a:tr>
              <a:tr h="532660">
                <a:tc>
                  <a:txBody>
                    <a:bodyPr/>
                    <a:lstStyle/>
                    <a:p>
                      <a:pPr algn="l" fontAlgn="b"/>
                      <a:r>
                        <a:rPr lang="en-US" sz="1600" b="0" i="0" u="none" strike="noStrike" dirty="0">
                          <a:latin typeface="Arial"/>
                        </a:rPr>
                        <a:t>Summer Coincident Peak Savings (MW)</a:t>
                      </a:r>
                    </a:p>
                  </a:txBody>
                  <a:tcPr marL="0" marR="0" marT="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a:latin typeface="Arial"/>
                        </a:rPr>
                        <a:t>             </a:t>
                      </a:r>
                      <a:r>
                        <a:rPr lang="en-US" sz="1600" b="0" i="0" u="none" strike="noStrike" dirty="0" smtClean="0">
                          <a:latin typeface="Arial"/>
                        </a:rPr>
                        <a:t>(70)</a:t>
                      </a:r>
                      <a:endParaRPr lang="en-US" sz="1600" b="0" i="0" u="none" strike="noStrike" dirty="0">
                        <a:latin typeface="Arial"/>
                      </a:endParaRPr>
                    </a:p>
                  </a:txBody>
                  <a:tcPr marL="6350" marR="6350" marT="6350" marB="0" anchor="b"/>
                </a:tc>
                <a:tc>
                  <a:txBody>
                    <a:bodyPr/>
                    <a:lstStyle/>
                    <a:p>
                      <a:pPr algn="ctr" fontAlgn="b"/>
                      <a:r>
                        <a:rPr lang="en-US" sz="1600" b="0" i="0" u="none" strike="noStrike" dirty="0">
                          <a:latin typeface="Arial"/>
                        </a:rPr>
                        <a:t> </a:t>
                      </a:r>
                    </a:p>
                  </a:txBody>
                  <a:tcPr marL="6350" marR="6350" marT="6350" marB="0" anchor="b"/>
                </a:tc>
                <a:tc>
                  <a:txBody>
                    <a:bodyPr/>
                    <a:lstStyle/>
                    <a:p>
                      <a:pPr algn="ctr" fontAlgn="b"/>
                      <a:r>
                        <a:rPr lang="en-US" sz="1600" b="0" i="0" u="none" strike="noStrike" dirty="0">
                          <a:latin typeface="Arial"/>
                        </a:rPr>
                        <a:t> </a:t>
                      </a:r>
                    </a:p>
                  </a:txBody>
                  <a:tcPr marL="6350" marR="6350" marT="6350" marB="0" anchor="b"/>
                </a:tc>
              </a:tr>
            </a:tbl>
          </a:graphicData>
        </a:graphic>
      </p:graphicFrame>
      <p:sp>
        <p:nvSpPr>
          <p:cNvPr id="4" name="Oval 3"/>
          <p:cNvSpPr/>
          <p:nvPr/>
        </p:nvSpPr>
        <p:spPr>
          <a:xfrm>
            <a:off x="5486400" y="49530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5" name="Oval 4"/>
          <p:cNvSpPr/>
          <p:nvPr/>
        </p:nvSpPr>
        <p:spPr>
          <a:xfrm>
            <a:off x="8001000" y="49530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7" name="Oval 6"/>
          <p:cNvSpPr/>
          <p:nvPr/>
        </p:nvSpPr>
        <p:spPr>
          <a:xfrm>
            <a:off x="5486400" y="5867400"/>
            <a:ext cx="1143000" cy="381000"/>
          </a:xfrm>
          <a:prstGeom prst="ellipse">
            <a:avLst/>
          </a:prstGeom>
          <a:noFill/>
          <a:ln w="63500">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Lighting Energy Use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227164322"/>
              </p:ext>
            </p:extLst>
          </p:nvPr>
        </p:nvGraphicFramePr>
        <p:xfrm>
          <a:off x="1371600" y="1143000"/>
          <a:ext cx="6477001" cy="2392680"/>
        </p:xfrm>
        <a:graphic>
          <a:graphicData uri="http://schemas.openxmlformats.org/drawingml/2006/table">
            <a:tbl>
              <a:tblPr firstRow="1" bandRow="1">
                <a:tableStyleId>{5C22544A-7EE6-4342-B048-85BDC9FD1C3A}</a:tableStyleId>
              </a:tblPr>
              <a:tblGrid>
                <a:gridCol w="2459620"/>
                <a:gridCol w="1537615"/>
                <a:gridCol w="2479766"/>
              </a:tblGrid>
              <a:tr h="370840">
                <a:tc>
                  <a:txBody>
                    <a:bodyPr/>
                    <a:lstStyle/>
                    <a:p>
                      <a:r>
                        <a:rPr lang="en-US" dirty="0" smtClean="0"/>
                        <a:t>Scenario</a:t>
                      </a:r>
                      <a:endParaRPr lang="en-US" dirty="0"/>
                    </a:p>
                  </a:txBody>
                  <a:tcPr/>
                </a:tc>
                <a:tc>
                  <a:txBody>
                    <a:bodyPr/>
                    <a:lstStyle/>
                    <a:p>
                      <a:r>
                        <a:rPr lang="en-US" dirty="0" smtClean="0"/>
                        <a:t>LPD (W/ft^2)</a:t>
                      </a:r>
                      <a:endParaRPr lang="en-US" dirty="0"/>
                    </a:p>
                  </a:txBody>
                  <a:tcPr/>
                </a:tc>
                <a:tc>
                  <a:txBody>
                    <a:bodyPr/>
                    <a:lstStyle/>
                    <a:p>
                      <a:r>
                        <a:rPr lang="en-US" dirty="0" smtClean="0"/>
                        <a:t>Annual</a:t>
                      </a:r>
                      <a:r>
                        <a:rPr lang="en-US" baseline="0" dirty="0" smtClean="0"/>
                        <a:t> Energy (kWh/yr)</a:t>
                      </a:r>
                      <a:endParaRPr lang="en-US" dirty="0"/>
                    </a:p>
                  </a:txBody>
                  <a:tcPr/>
                </a:tc>
              </a:tr>
              <a:tr h="370840">
                <a:tc>
                  <a:txBody>
                    <a:bodyPr/>
                    <a:lstStyle/>
                    <a:p>
                      <a:r>
                        <a:rPr lang="en-US" dirty="0" smtClean="0"/>
                        <a:t>ELCAP</a:t>
                      </a:r>
                      <a:endParaRPr lang="en-US" dirty="0"/>
                    </a:p>
                  </a:txBody>
                  <a:tcPr/>
                </a:tc>
                <a:tc>
                  <a:txBody>
                    <a:bodyPr/>
                    <a:lstStyle/>
                    <a:p>
                      <a:pPr algn="ctr"/>
                      <a:r>
                        <a:rPr lang="en-US" dirty="0" smtClean="0"/>
                        <a:t>3.54</a:t>
                      </a:r>
                      <a:endParaRPr lang="en-US" dirty="0"/>
                    </a:p>
                  </a:txBody>
                  <a:tcPr/>
                </a:tc>
                <a:tc>
                  <a:txBody>
                    <a:bodyPr/>
                    <a:lstStyle/>
                    <a:p>
                      <a:pPr algn="ctr"/>
                      <a:r>
                        <a:rPr lang="en-US" dirty="0" smtClean="0"/>
                        <a:t>4500</a:t>
                      </a:r>
                      <a:endParaRPr lang="en-US" dirty="0"/>
                    </a:p>
                  </a:txBody>
                  <a:tcPr/>
                </a:tc>
              </a:tr>
              <a:tr h="370840">
                <a:tc>
                  <a:txBody>
                    <a:bodyPr/>
                    <a:lstStyle/>
                    <a:p>
                      <a:r>
                        <a:rPr lang="en-US" dirty="0" smtClean="0"/>
                        <a:t>Current Survey</a:t>
                      </a:r>
                      <a:r>
                        <a:rPr lang="en-US" baseline="0" dirty="0" smtClean="0"/>
                        <a:t> (RBSA)</a:t>
                      </a:r>
                      <a:endParaRPr lang="en-US" dirty="0"/>
                    </a:p>
                  </a:txBody>
                  <a:tcPr/>
                </a:tc>
                <a:tc>
                  <a:txBody>
                    <a:bodyPr/>
                    <a:lstStyle/>
                    <a:p>
                      <a:pPr algn="ctr"/>
                      <a:r>
                        <a:rPr lang="en-US" dirty="0" smtClean="0"/>
                        <a:t>1.40</a:t>
                      </a:r>
                      <a:endParaRPr lang="en-US" dirty="0"/>
                    </a:p>
                  </a:txBody>
                  <a:tcPr/>
                </a:tc>
                <a:tc>
                  <a:txBody>
                    <a:bodyPr/>
                    <a:lstStyle/>
                    <a:p>
                      <a:pPr algn="ctr"/>
                      <a:r>
                        <a:rPr lang="en-US" dirty="0" smtClean="0"/>
                        <a:t>1845</a:t>
                      </a:r>
                      <a:endParaRPr lang="en-US" dirty="0"/>
                    </a:p>
                  </a:txBody>
                  <a:tcPr/>
                </a:tc>
              </a:tr>
              <a:tr h="370840">
                <a:tc>
                  <a:txBody>
                    <a:bodyPr/>
                    <a:lstStyle/>
                    <a:p>
                      <a:r>
                        <a:rPr lang="en-US" dirty="0" smtClean="0"/>
                        <a:t>Full EISA Compliance w/ EISA targets</a:t>
                      </a:r>
                      <a:endParaRPr lang="en-US" dirty="0"/>
                    </a:p>
                  </a:txBody>
                  <a:tcPr/>
                </a:tc>
                <a:tc>
                  <a:txBody>
                    <a:bodyPr/>
                    <a:lstStyle/>
                    <a:p>
                      <a:pPr algn="ctr"/>
                      <a:r>
                        <a:rPr lang="en-US" dirty="0" smtClean="0"/>
                        <a:t>1.18</a:t>
                      </a:r>
                      <a:endParaRPr lang="en-US" dirty="0"/>
                    </a:p>
                  </a:txBody>
                  <a:tcPr/>
                </a:tc>
                <a:tc>
                  <a:txBody>
                    <a:bodyPr/>
                    <a:lstStyle/>
                    <a:p>
                      <a:pPr algn="ctr"/>
                      <a:r>
                        <a:rPr lang="en-US" dirty="0" smtClean="0"/>
                        <a:t>1555</a:t>
                      </a:r>
                      <a:endParaRPr lang="en-US" dirty="0"/>
                    </a:p>
                  </a:txBody>
                  <a:tcPr/>
                </a:tc>
              </a:tr>
              <a:tr h="370840">
                <a:tc>
                  <a:txBody>
                    <a:bodyPr/>
                    <a:lstStyle/>
                    <a:p>
                      <a:r>
                        <a:rPr lang="en-US" dirty="0" smtClean="0"/>
                        <a:t>Full EISA</a:t>
                      </a:r>
                      <a:r>
                        <a:rPr lang="en-US" baseline="0" dirty="0" smtClean="0"/>
                        <a:t> Compliance w/ CFLs</a:t>
                      </a:r>
                      <a:endParaRPr lang="en-US" dirty="0"/>
                    </a:p>
                  </a:txBody>
                  <a:tcPr/>
                </a:tc>
                <a:tc>
                  <a:txBody>
                    <a:bodyPr/>
                    <a:lstStyle/>
                    <a:p>
                      <a:pPr algn="ctr"/>
                      <a:r>
                        <a:rPr lang="en-US" dirty="0" smtClean="0"/>
                        <a:t>0.85</a:t>
                      </a:r>
                      <a:endParaRPr lang="en-US" dirty="0"/>
                    </a:p>
                  </a:txBody>
                  <a:tcPr/>
                </a:tc>
                <a:tc>
                  <a:txBody>
                    <a:bodyPr/>
                    <a:lstStyle/>
                    <a:p>
                      <a:pPr algn="ctr"/>
                      <a:r>
                        <a:rPr lang="en-US" dirty="0" smtClean="0"/>
                        <a:t>1120</a:t>
                      </a:r>
                      <a:endParaRPr lang="en-US" dirty="0"/>
                    </a:p>
                  </a:txBody>
                  <a:tcPr/>
                </a:tc>
              </a:tr>
            </a:tbl>
          </a:graphicData>
        </a:graphic>
      </p:graphicFrame>
      <p:sp>
        <p:nvSpPr>
          <p:cNvPr id="6" name="Text Placeholder 5"/>
          <p:cNvSpPr>
            <a:spLocks noGrp="1"/>
          </p:cNvSpPr>
          <p:nvPr>
            <p:ph type="body" idx="4294967295"/>
          </p:nvPr>
        </p:nvSpPr>
        <p:spPr>
          <a:xfrm>
            <a:off x="457200" y="3657600"/>
            <a:ext cx="8229600" cy="2667000"/>
          </a:xfrm>
        </p:spPr>
        <p:txBody>
          <a:bodyPr>
            <a:noAutofit/>
          </a:bodyPr>
          <a:lstStyle/>
          <a:p>
            <a:r>
              <a:rPr lang="en-US" sz="1800" dirty="0" smtClean="0"/>
              <a:t>Four scenarios</a:t>
            </a:r>
          </a:p>
          <a:p>
            <a:pPr lvl="1"/>
            <a:r>
              <a:rPr lang="en-US" sz="1600" dirty="0" smtClean="0"/>
              <a:t>1990 – Lighting load as measured in ELCAP </a:t>
            </a:r>
          </a:p>
          <a:p>
            <a:pPr lvl="1"/>
            <a:r>
              <a:rPr lang="en-US" sz="1600" dirty="0" smtClean="0"/>
              <a:t>2012 – Lighting load as measured in RBSA</a:t>
            </a:r>
          </a:p>
          <a:p>
            <a:pPr lvl="1"/>
            <a:r>
              <a:rPr lang="en-US" sz="1600" dirty="0" smtClean="0"/>
              <a:t>Full EISA compliance with EISA targets assume all currently non-complying, non-exempt lamps are replaced with their minimum compliance equivalents</a:t>
            </a:r>
          </a:p>
          <a:p>
            <a:pPr lvl="1"/>
            <a:r>
              <a:rPr lang="en-US" sz="1600" dirty="0" smtClean="0"/>
              <a:t>Full EISA compliance with CFLs assumes all non-complying, non-example lamps replaced with CFL equivalents</a:t>
            </a:r>
          </a:p>
          <a:p>
            <a:r>
              <a:rPr lang="en-US" sz="1800" dirty="0" smtClean="0"/>
              <a:t>Annual energy use is for 2,006ft</a:t>
            </a:r>
            <a:r>
              <a:rPr lang="en-US" sz="1800" baseline="30000" dirty="0" smtClean="0"/>
              <a:t>2</a:t>
            </a:r>
            <a:r>
              <a:rPr lang="en-US" sz="1800" dirty="0" smtClean="0"/>
              <a:t> house with 1.8 hours per day of on-time (Source: RBSA sample house size and lighting on-time </a:t>
            </a:r>
            <a:r>
              <a:rPr lang="en-US" sz="2000" dirty="0" smtClean="0"/>
              <a:t>metering)</a:t>
            </a:r>
            <a:endParaRPr lang="en-US" sz="2000" dirty="0"/>
          </a:p>
        </p:txBody>
      </p:sp>
    </p:spTree>
    <p:extLst>
      <p:ext uri="{BB962C8B-B14F-4D97-AF65-F5344CB8AC3E}">
        <p14:creationId xmlns:p14="http://schemas.microsoft.com/office/powerpoint/2010/main" xmlns="" val="782454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Residential Lighting Load Profiles</a:t>
            </a:r>
            <a:br>
              <a:rPr lang="en-US" sz="3200" dirty="0" smtClean="0"/>
            </a:br>
            <a:r>
              <a:rPr lang="en-US" sz="2400" dirty="0" smtClean="0"/>
              <a:t>Lighting Is Now Contributing Significantly Less to Both Morning and Evening Peaks</a:t>
            </a:r>
            <a:endParaRPr lang="en-US" sz="32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V="1">
            <a:off x="4114800" y="2743200"/>
            <a:ext cx="0" cy="2667000"/>
          </a:xfrm>
          <a:prstGeom prst="line">
            <a:avLst/>
          </a:prstGeom>
        </p:spPr>
        <p:style>
          <a:lnRef idx="3">
            <a:schemeClr val="accent1"/>
          </a:lnRef>
          <a:fillRef idx="0">
            <a:schemeClr val="accent1"/>
          </a:fillRef>
          <a:effectRef idx="2">
            <a:schemeClr val="accent1"/>
          </a:effectRef>
          <a:fontRef idx="minor">
            <a:schemeClr val="tx1"/>
          </a:fontRef>
        </p:style>
      </p:cxnSp>
      <p:cxnSp>
        <p:nvCxnSpPr>
          <p:cNvPr id="9" name="Straight Connector 8"/>
          <p:cNvCxnSpPr/>
          <p:nvPr/>
        </p:nvCxnSpPr>
        <p:spPr>
          <a:xfrm flipV="1">
            <a:off x="7010400" y="2057400"/>
            <a:ext cx="0" cy="3352800"/>
          </a:xfrm>
          <a:prstGeom prst="line">
            <a:avLst/>
          </a:prstGeom>
        </p:spPr>
        <p:style>
          <a:lnRef idx="3">
            <a:schemeClr val="accent1"/>
          </a:lnRef>
          <a:fillRef idx="0">
            <a:schemeClr val="accent1"/>
          </a:fillRef>
          <a:effectRef idx="2">
            <a:schemeClr val="accent1"/>
          </a:effectRef>
          <a:fontRef idx="minor">
            <a:schemeClr val="tx1"/>
          </a:fontRef>
        </p:style>
      </p:cxnSp>
      <p:sp>
        <p:nvSpPr>
          <p:cNvPr id="10" name="TextBox 9"/>
          <p:cNvSpPr txBox="1"/>
          <p:nvPr/>
        </p:nvSpPr>
        <p:spPr>
          <a:xfrm>
            <a:off x="3886200" y="1828800"/>
            <a:ext cx="27432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System  Winter Peak Hours</a:t>
            </a:r>
            <a:endParaRPr lang="en-US" dirty="0"/>
          </a:p>
        </p:txBody>
      </p:sp>
      <p:cxnSp>
        <p:nvCxnSpPr>
          <p:cNvPr id="12" name="Straight Arrow Connector 11"/>
          <p:cNvCxnSpPr/>
          <p:nvPr/>
        </p:nvCxnSpPr>
        <p:spPr>
          <a:xfrm flipH="1">
            <a:off x="4191000" y="2209800"/>
            <a:ext cx="762000" cy="838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a:off x="4953000" y="2209800"/>
            <a:ext cx="2057400" cy="152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wipe(left)">
                                      <p:cBhvr>
                                        <p:cTn id="22" dur="500"/>
                                        <p:tgtEl>
                                          <p:spTgt spid="4">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graphicEl>
                                              <a:chart seriesIdx="3" categoryIdx="-4" bldStep="series"/>
                                            </p:graphicEl>
                                          </p:spTgt>
                                        </p:tgtEl>
                                        <p:attrNameLst>
                                          <p:attrName>style.visibility</p:attrName>
                                        </p:attrNameLst>
                                      </p:cBhvr>
                                      <p:to>
                                        <p:strVal val="visible"/>
                                      </p:to>
                                    </p:set>
                                    <p:animEffect transition="in" filter="wipe(left)">
                                      <p:cBhvr>
                                        <p:cTn id="27" dur="500"/>
                                        <p:tgtEl>
                                          <p:spTgt spid="4">
                                            <p:graphicEl>
                                              <a:chart seriesIdx="3" categoryIdx="-4" bldStep="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par>
                                <p:cTn id="33" presetID="2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500"/>
                                        <p:tgtEl>
                                          <p:spTgt spid="9"/>
                                        </p:tgtEl>
                                      </p:cBhvr>
                                    </p:animEffec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22" presetClass="entr" presetSubtype="1"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par>
                                <p:cTn id="42" presetID="22" presetClass="entr" presetSubtype="1" fill="hold" nodeType="with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up)">
                                      <p:cBhvr>
                                        <p:cTn id="4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Autofit/>
          </a:bodyPr>
          <a:lstStyle/>
          <a:p>
            <a:r>
              <a:rPr lang="en-US" sz="2800" dirty="0" smtClean="0"/>
              <a:t>Historical and Forecast System Impacts from Residential Lighting Efficiency Improvements</a:t>
            </a:r>
            <a:endParaRPr lang="en-US" sz="2800" dirty="0"/>
          </a:p>
        </p:txBody>
      </p:sp>
      <p:graphicFrame>
        <p:nvGraphicFramePr>
          <p:cNvPr id="5" name="Content Placeholder 4"/>
          <p:cNvGraphicFramePr>
            <a:graphicFrameLocks noGrp="1"/>
          </p:cNvGraphicFramePr>
          <p:nvPr>
            <p:ph idx="1"/>
          </p:nvPr>
        </p:nvGraphicFramePr>
        <p:xfrm>
          <a:off x="228600" y="1143000"/>
          <a:ext cx="8763000" cy="5146875"/>
        </p:xfrm>
        <a:graphic>
          <a:graphicData uri="http://schemas.openxmlformats.org/drawingml/2006/table">
            <a:tbl>
              <a:tblPr firstRow="1" bandRow="1">
                <a:tableStyleId>{5C22544A-7EE6-4342-B048-85BDC9FD1C3A}</a:tableStyleId>
              </a:tblPr>
              <a:tblGrid>
                <a:gridCol w="3200400"/>
                <a:gridCol w="1295400"/>
                <a:gridCol w="1447800"/>
                <a:gridCol w="1371600"/>
                <a:gridCol w="1447800"/>
              </a:tblGrid>
              <a:tr h="1111352">
                <a:tc>
                  <a:txBody>
                    <a:bodyPr/>
                    <a:lstStyle/>
                    <a:p>
                      <a:pPr algn="ctr" fontAlgn="b"/>
                      <a:r>
                        <a:rPr lang="en-US" sz="1600" b="0" i="0" u="none" strike="noStrike" dirty="0">
                          <a:effectLst>
                            <a:outerShdw blurRad="38100" dist="38100" dir="2700000" algn="tl">
                              <a:srgbClr val="000000">
                                <a:alpha val="43137"/>
                              </a:srgbClr>
                            </a:outerShdw>
                          </a:effectLst>
                          <a:latin typeface="Arial"/>
                        </a:rPr>
                        <a:t> </a:t>
                      </a:r>
                    </a:p>
                  </a:txBody>
                  <a:tcPr marL="6350" marR="6350" marT="6350" marB="0" anchor="b"/>
                </a:tc>
                <a:tc>
                  <a:txBody>
                    <a:bodyPr/>
                    <a:lstStyle/>
                    <a:p>
                      <a:pPr algn="l" fontAlgn="b"/>
                      <a:r>
                        <a:rPr lang="en-US" sz="1600" b="0" i="0" u="none" strike="noStrike">
                          <a:effectLst>
                            <a:outerShdw blurRad="38100" dist="38100" dir="2700000" algn="tl">
                              <a:srgbClr val="000000">
                                <a:alpha val="43137"/>
                              </a:srgbClr>
                            </a:outerShdw>
                          </a:effectLst>
                          <a:latin typeface="Arial"/>
                        </a:rPr>
                        <a:t>Lighting Loads (ELCAP) - 1990 Stock &amp; Efficiency</a:t>
                      </a:r>
                    </a:p>
                  </a:txBody>
                  <a:tcPr marL="6350" marR="6350" marT="6350" marB="0" anchor="b"/>
                </a:tc>
                <a:tc>
                  <a:txBody>
                    <a:bodyPr/>
                    <a:lstStyle/>
                    <a:p>
                      <a:pPr algn="l" fontAlgn="b"/>
                      <a:r>
                        <a:rPr lang="en-US" sz="1600" b="0" i="0" u="none" strike="noStrike">
                          <a:effectLst>
                            <a:outerShdw blurRad="38100" dist="38100" dir="2700000" algn="tl">
                              <a:srgbClr val="000000">
                                <a:alpha val="43137"/>
                              </a:srgbClr>
                            </a:outerShdw>
                          </a:effectLst>
                          <a:latin typeface="Arial"/>
                        </a:rPr>
                        <a:t>Lighting Loads (ELCAP load shape, 2012 stock &amp; efficiency)</a:t>
                      </a:r>
                    </a:p>
                  </a:txBody>
                  <a:tcPr marL="6350" marR="6350" marT="6350" marB="0" anchor="b"/>
                </a:tc>
                <a:tc>
                  <a:txBody>
                    <a:bodyPr/>
                    <a:lstStyle/>
                    <a:p>
                      <a:pPr algn="l" fontAlgn="b"/>
                      <a:r>
                        <a:rPr lang="en-US" sz="1600" b="0" i="0" u="none" strike="noStrike">
                          <a:effectLst>
                            <a:outerShdw blurRad="38100" dist="38100" dir="2700000" algn="tl">
                              <a:srgbClr val="000000">
                                <a:alpha val="43137"/>
                              </a:srgbClr>
                            </a:outerShdw>
                          </a:effectLst>
                          <a:latin typeface="Arial"/>
                        </a:rPr>
                        <a:t>RBSA Lighting Load Shape - 2012 Stock &amp; Efficiency</a:t>
                      </a:r>
                    </a:p>
                  </a:txBody>
                  <a:tcPr marL="6350" marR="6350" marT="6350" marB="0" anchor="b"/>
                </a:tc>
                <a:tc>
                  <a:txBody>
                    <a:bodyPr/>
                    <a:lstStyle/>
                    <a:p>
                      <a:pPr algn="l" fontAlgn="b"/>
                      <a:r>
                        <a:rPr lang="en-US" sz="1600" b="0" i="0" u="none" strike="noStrike" dirty="0">
                          <a:effectLst>
                            <a:outerShdw blurRad="38100" dist="38100" dir="2700000" algn="tl">
                              <a:srgbClr val="000000">
                                <a:alpha val="43137"/>
                              </a:srgbClr>
                            </a:outerShdw>
                          </a:effectLst>
                          <a:latin typeface="Arial"/>
                        </a:rPr>
                        <a:t>Post-EISA 2020 Lighting Standards Loads (2012 Stock)</a:t>
                      </a:r>
                    </a:p>
                  </a:txBody>
                  <a:tcPr marL="6350" marR="6350" marT="6350" marB="0" anchor="b"/>
                </a:tc>
              </a:tr>
              <a:tr h="389041">
                <a:tc>
                  <a:txBody>
                    <a:bodyPr/>
                    <a:lstStyle/>
                    <a:p>
                      <a:pPr algn="l" fontAlgn="b"/>
                      <a:r>
                        <a:rPr lang="en-US" sz="1600" b="0" i="0" u="none" strike="noStrike">
                          <a:latin typeface="Arial"/>
                        </a:rPr>
                        <a:t>Annual Use (kWh)</a:t>
                      </a:r>
                    </a:p>
                  </a:txBody>
                  <a:tcPr marL="6350" marR="6350" marT="6350" marB="0" anchor="b"/>
                </a:tc>
                <a:tc>
                  <a:txBody>
                    <a:bodyPr/>
                    <a:lstStyle/>
                    <a:p>
                      <a:pPr algn="l" fontAlgn="b"/>
                      <a:r>
                        <a:rPr lang="en-US" sz="1600" b="0" i="0" u="none" strike="noStrike">
                          <a:latin typeface="Arial"/>
                        </a:rPr>
                        <a:t>            4,500 </a:t>
                      </a:r>
                    </a:p>
                  </a:txBody>
                  <a:tcPr marL="6350" marR="6350" marT="6350" marB="0" anchor="b"/>
                </a:tc>
                <a:tc>
                  <a:txBody>
                    <a:bodyPr/>
                    <a:lstStyle/>
                    <a:p>
                      <a:pPr algn="l" fontAlgn="b"/>
                      <a:r>
                        <a:rPr lang="en-US" sz="1600" b="0" i="0" u="none" strike="noStrike">
                          <a:latin typeface="Arial"/>
                        </a:rPr>
                        <a:t>            1,770 </a:t>
                      </a:r>
                    </a:p>
                  </a:txBody>
                  <a:tcPr marL="6350" marR="6350" marT="6350" marB="0" anchor="b"/>
                </a:tc>
                <a:tc>
                  <a:txBody>
                    <a:bodyPr/>
                    <a:lstStyle/>
                    <a:p>
                      <a:pPr algn="l" fontAlgn="b"/>
                      <a:r>
                        <a:rPr lang="en-US" sz="1600" b="0" i="0" u="none" strike="noStrike" dirty="0">
                          <a:latin typeface="Arial"/>
                        </a:rPr>
                        <a:t>          1,770 </a:t>
                      </a: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1,080 </a:t>
                      </a:r>
                    </a:p>
                  </a:txBody>
                  <a:tcPr marL="6350" marR="6350" marT="6350" marB="0" anchor="b"/>
                </a:tc>
              </a:tr>
              <a:tr h="389041">
                <a:tc>
                  <a:txBody>
                    <a:bodyPr/>
                    <a:lstStyle/>
                    <a:p>
                      <a:pPr algn="l" fontAlgn="b"/>
                      <a:r>
                        <a:rPr lang="en-US" sz="1600" b="0" i="0" u="none" strike="noStrike">
                          <a:latin typeface="Arial"/>
                        </a:rPr>
                        <a:t>Savings/Unit (kWh)</a:t>
                      </a:r>
                    </a:p>
                  </a:txBody>
                  <a:tcPr marL="6350" marR="6350" marT="6350" marB="0" anchor="b"/>
                </a:tc>
                <a:tc>
                  <a:txBody>
                    <a:bodyPr/>
                    <a:lstStyle/>
                    <a:p>
                      <a:pPr algn="l" fontAlgn="b"/>
                      <a:r>
                        <a:rPr lang="en-US" sz="1600" b="0" i="0" u="none" strike="noStrike">
                          <a:latin typeface="Arial"/>
                        </a:rPr>
                        <a:t> </a:t>
                      </a:r>
                    </a:p>
                  </a:txBody>
                  <a:tcPr marL="6350" marR="6350" marT="6350" marB="0" anchor="b"/>
                </a:tc>
                <a:tc>
                  <a:txBody>
                    <a:bodyPr/>
                    <a:lstStyle/>
                    <a:p>
                      <a:pPr algn="l" fontAlgn="b"/>
                      <a:r>
                        <a:rPr lang="en-US" sz="1600" b="0" i="0" u="none" strike="noStrike">
                          <a:latin typeface="Arial"/>
                        </a:rPr>
                        <a:t>            2,730 </a:t>
                      </a:r>
                    </a:p>
                  </a:txBody>
                  <a:tcPr marL="6350" marR="6350" marT="6350" marB="0" anchor="b"/>
                </a:tc>
                <a:tc>
                  <a:txBody>
                    <a:bodyPr/>
                    <a:lstStyle/>
                    <a:p>
                      <a:pPr algn="l" fontAlgn="b"/>
                      <a:r>
                        <a:rPr lang="en-US" sz="1600" b="0" i="0" u="none" strike="noStrike" dirty="0">
                          <a:latin typeface="Arial"/>
                        </a:rPr>
                        <a:t>          2,730 </a:t>
                      </a: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690 </a:t>
                      </a:r>
                    </a:p>
                  </a:txBody>
                  <a:tcPr marL="6350" marR="6350" marT="6350" marB="0" anchor="b"/>
                </a:tc>
              </a:tr>
              <a:tr h="389041">
                <a:tc>
                  <a:txBody>
                    <a:bodyPr/>
                    <a:lstStyle/>
                    <a:p>
                      <a:pPr algn="l" fontAlgn="b"/>
                      <a:r>
                        <a:rPr lang="en-US" sz="1600" b="0" i="0" u="none" strike="noStrike">
                          <a:solidFill>
                            <a:srgbClr val="000000"/>
                          </a:solidFill>
                          <a:latin typeface="Arial"/>
                        </a:rPr>
                        <a:t>Single Family Residential Stock</a:t>
                      </a: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4,021,700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5,798,220</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5,798,220 </a:t>
                      </a:r>
                      <a:endParaRPr lang="en-US" sz="1600" b="0" i="0" u="none" strike="noStrike" dirty="0">
                        <a:latin typeface="Arial"/>
                      </a:endParaRP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a:t>
                      </a:r>
                      <a:r>
                        <a:rPr lang="en-US" sz="1600" b="0" i="0" u="none" strike="noStrike" kern="1200" dirty="0" smtClean="0">
                          <a:solidFill>
                            <a:schemeClr val="dk1"/>
                          </a:solidFill>
                          <a:latin typeface="Arial"/>
                          <a:ea typeface="+mn-ea"/>
                          <a:cs typeface="+mn-cs"/>
                        </a:rPr>
                        <a:t>5,798,220 </a:t>
                      </a:r>
                      <a:endParaRPr lang="en-US" sz="1600" b="0" i="0" u="none" strike="noStrike" kern="1200" dirty="0">
                        <a:solidFill>
                          <a:schemeClr val="dk1"/>
                        </a:solidFill>
                        <a:latin typeface="Arial"/>
                        <a:ea typeface="+mn-ea"/>
                        <a:cs typeface="+mn-cs"/>
                      </a:endParaRPr>
                    </a:p>
                  </a:txBody>
                  <a:tcPr marL="6350" marR="6350" marT="6350" marB="0" anchor="b"/>
                </a:tc>
              </a:tr>
              <a:tr h="389041">
                <a:tc>
                  <a:txBody>
                    <a:bodyPr/>
                    <a:lstStyle/>
                    <a:p>
                      <a:pPr algn="l" fontAlgn="b"/>
                      <a:r>
                        <a:rPr lang="en-US" sz="1600" b="0" i="0" u="none" strike="noStrike">
                          <a:latin typeface="Arial"/>
                        </a:rPr>
                        <a:t>Total Annual Lighting Loads (aMW)</a:t>
                      </a: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2,065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1,170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1,170 </a:t>
                      </a:r>
                      <a:endParaRPr lang="en-US" sz="1600" b="0" i="0" u="none" strike="noStrike" dirty="0">
                        <a:latin typeface="Arial"/>
                      </a:endParaRP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715 </a:t>
                      </a:r>
                    </a:p>
                  </a:txBody>
                  <a:tcPr marL="6350" marR="6350" marT="6350" marB="0" anchor="b"/>
                </a:tc>
              </a:tr>
              <a:tr h="389041">
                <a:tc>
                  <a:txBody>
                    <a:bodyPr/>
                    <a:lstStyle/>
                    <a:p>
                      <a:pPr algn="l" fontAlgn="b"/>
                      <a:r>
                        <a:rPr lang="en-US" sz="1600" b="0" i="0" u="none" strike="noStrike">
                          <a:latin typeface="Arial"/>
                        </a:rPr>
                        <a:t>PNW 2012 Savings (aMW)</a:t>
                      </a:r>
                    </a:p>
                  </a:txBody>
                  <a:tcPr marL="6350" marR="6350" marT="6350" marB="0" anchor="b"/>
                </a:tc>
                <a:tc>
                  <a:txBody>
                    <a:bodyPr/>
                    <a:lstStyle/>
                    <a:p>
                      <a:pPr algn="l" fontAlgn="b"/>
                      <a:r>
                        <a:rPr lang="en-US" sz="1600" b="0" i="0" u="none" strike="noStrike">
                          <a:latin typeface="Arial"/>
                        </a:rPr>
                        <a:t> </a:t>
                      </a: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895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895 </a:t>
                      </a:r>
                      <a:endParaRPr lang="en-US" sz="1600" b="0" i="0" u="none" strike="noStrike" dirty="0">
                        <a:latin typeface="Arial"/>
                      </a:endParaRP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a:t>
                      </a:r>
                      <a:r>
                        <a:rPr lang="en-US" sz="1600" b="0" i="0" u="none" strike="noStrike" kern="1200" dirty="0" smtClean="0">
                          <a:solidFill>
                            <a:schemeClr val="dk1"/>
                          </a:solidFill>
                          <a:latin typeface="Arial"/>
                          <a:ea typeface="+mn-ea"/>
                          <a:cs typeface="+mn-cs"/>
                        </a:rPr>
                        <a:t>455 </a:t>
                      </a:r>
                      <a:endParaRPr lang="en-US" sz="1600" b="0" i="0" u="none" strike="noStrike" kern="1200" dirty="0">
                        <a:solidFill>
                          <a:schemeClr val="dk1"/>
                        </a:solidFill>
                        <a:latin typeface="Arial"/>
                        <a:ea typeface="+mn-ea"/>
                        <a:cs typeface="+mn-cs"/>
                      </a:endParaRPr>
                    </a:p>
                  </a:txBody>
                  <a:tcPr marL="6350" marR="6350" marT="6350" marB="0" anchor="b"/>
                </a:tc>
              </a:tr>
              <a:tr h="474111">
                <a:tc>
                  <a:txBody>
                    <a:bodyPr/>
                    <a:lstStyle/>
                    <a:p>
                      <a:pPr algn="l" fontAlgn="b"/>
                      <a:r>
                        <a:rPr lang="en-US" sz="1600" b="0" i="0" u="none" strike="noStrike">
                          <a:latin typeface="Arial"/>
                        </a:rPr>
                        <a:t>Coincident Peak Load (MW) - Morning</a:t>
                      </a:r>
                    </a:p>
                  </a:txBody>
                  <a:tcPr marL="6350" marR="6350" marT="6350" marB="0" anchor="b"/>
                </a:tc>
                <a:tc>
                  <a:txBody>
                    <a:bodyPr/>
                    <a:lstStyle/>
                    <a:p>
                      <a:pPr algn="l" fontAlgn="b"/>
                      <a:r>
                        <a:rPr lang="en-US" sz="1600" b="0" i="0" u="none" strike="noStrike">
                          <a:latin typeface="Arial"/>
                        </a:rPr>
                        <a:t>            2,080 </a:t>
                      </a: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1,180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1,230 </a:t>
                      </a:r>
                      <a:endParaRPr lang="en-US" sz="1600" b="0" i="0" u="none" strike="noStrike" dirty="0">
                        <a:latin typeface="Arial"/>
                      </a:endParaRP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a:t>
                      </a:r>
                      <a:r>
                        <a:rPr lang="en-US" sz="1600" b="0" i="0" u="none" strike="noStrike" kern="1200" dirty="0" smtClean="0">
                          <a:solidFill>
                            <a:schemeClr val="dk1"/>
                          </a:solidFill>
                          <a:latin typeface="Arial"/>
                          <a:ea typeface="+mn-ea"/>
                          <a:cs typeface="+mn-cs"/>
                        </a:rPr>
                        <a:t>750 </a:t>
                      </a:r>
                      <a:endParaRPr lang="en-US" sz="1600" b="0" i="0" u="none" strike="noStrike" kern="1200" dirty="0">
                        <a:solidFill>
                          <a:schemeClr val="dk1"/>
                        </a:solidFill>
                        <a:latin typeface="Arial"/>
                        <a:ea typeface="+mn-ea"/>
                        <a:cs typeface="+mn-cs"/>
                      </a:endParaRPr>
                    </a:p>
                  </a:txBody>
                  <a:tcPr marL="6350" marR="6350" marT="6350" marB="0" anchor="b"/>
                </a:tc>
              </a:tr>
              <a:tr h="474111">
                <a:tc>
                  <a:txBody>
                    <a:bodyPr/>
                    <a:lstStyle/>
                    <a:p>
                      <a:pPr algn="l" fontAlgn="b"/>
                      <a:r>
                        <a:rPr lang="en-US" sz="1600" b="0" i="0" u="none" strike="noStrike">
                          <a:latin typeface="Arial"/>
                        </a:rPr>
                        <a:t>Coincident Peak Load (MW) - Evening</a:t>
                      </a: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2,885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1,640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1,850 </a:t>
                      </a:r>
                      <a:endParaRPr lang="en-US" sz="1600" b="0" i="0" u="none" strike="noStrike" dirty="0">
                        <a:latin typeface="Arial"/>
                      </a:endParaRP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a:t>
                      </a:r>
                      <a:r>
                        <a:rPr lang="en-US" sz="1600" b="0" i="0" u="none" strike="noStrike" kern="1200" dirty="0" smtClean="0">
                          <a:solidFill>
                            <a:schemeClr val="dk1"/>
                          </a:solidFill>
                          <a:latin typeface="Arial"/>
                          <a:ea typeface="+mn-ea"/>
                          <a:cs typeface="+mn-cs"/>
                        </a:rPr>
                        <a:t>1,135 </a:t>
                      </a:r>
                      <a:endParaRPr lang="en-US" sz="1600" b="0" i="0" u="none" strike="noStrike" kern="1200" dirty="0">
                        <a:solidFill>
                          <a:schemeClr val="dk1"/>
                        </a:solidFill>
                        <a:latin typeface="Arial"/>
                        <a:ea typeface="+mn-ea"/>
                        <a:cs typeface="+mn-cs"/>
                      </a:endParaRPr>
                    </a:p>
                  </a:txBody>
                  <a:tcPr marL="6350" marR="6350" marT="6350" marB="0" anchor="b"/>
                </a:tc>
              </a:tr>
              <a:tr h="474111">
                <a:tc>
                  <a:txBody>
                    <a:bodyPr/>
                    <a:lstStyle/>
                    <a:p>
                      <a:pPr algn="l" fontAlgn="b"/>
                      <a:r>
                        <a:rPr lang="en-US" sz="1600" b="0" i="0" u="none" strike="noStrike">
                          <a:latin typeface="Arial"/>
                        </a:rPr>
                        <a:t>Coincident Peak Load Savings (MW) - Morning</a:t>
                      </a:r>
                    </a:p>
                  </a:txBody>
                  <a:tcPr marL="6350" marR="6350" marT="6350" marB="0" anchor="b"/>
                </a:tc>
                <a:tc>
                  <a:txBody>
                    <a:bodyPr/>
                    <a:lstStyle/>
                    <a:p>
                      <a:pPr algn="l" fontAlgn="b"/>
                      <a:r>
                        <a:rPr lang="en-US" sz="1600" b="0" i="0" u="none" strike="noStrike">
                          <a:latin typeface="Arial"/>
                        </a:rPr>
                        <a:t> </a:t>
                      </a: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900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850 </a:t>
                      </a:r>
                      <a:endParaRPr lang="en-US" sz="1600" b="0" i="0" u="none" strike="noStrike" dirty="0">
                        <a:latin typeface="Arial"/>
                      </a:endParaRP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480 </a:t>
                      </a:r>
                    </a:p>
                  </a:txBody>
                  <a:tcPr marL="6350" marR="6350" marT="6350" marB="0" anchor="b"/>
                </a:tc>
              </a:tr>
              <a:tr h="0">
                <a:tc>
                  <a:txBody>
                    <a:bodyPr/>
                    <a:lstStyle/>
                    <a:p>
                      <a:pPr algn="l" fontAlgn="b"/>
                      <a:r>
                        <a:rPr lang="en-US" sz="1600" b="0" i="0" u="none" strike="noStrike">
                          <a:latin typeface="Arial"/>
                        </a:rPr>
                        <a:t>Coincident Peak Load Savings (MW) - Evening</a:t>
                      </a:r>
                    </a:p>
                  </a:txBody>
                  <a:tcPr marL="6350" marR="6350" marT="6350" marB="0" anchor="b"/>
                </a:tc>
                <a:tc>
                  <a:txBody>
                    <a:bodyPr/>
                    <a:lstStyle/>
                    <a:p>
                      <a:pPr algn="l" fontAlgn="b"/>
                      <a:r>
                        <a:rPr lang="en-US" sz="1600" b="0" i="0" u="none" strike="noStrike">
                          <a:latin typeface="Arial"/>
                        </a:rPr>
                        <a:t> </a:t>
                      </a: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1,245 </a:t>
                      </a:r>
                      <a:endParaRPr lang="en-US" sz="1600" b="0" i="0" u="none" strike="noStrike" dirty="0">
                        <a:latin typeface="Arial"/>
                      </a:endParaRPr>
                    </a:p>
                  </a:txBody>
                  <a:tcPr marL="6350" marR="6350" marT="6350" marB="0" anchor="b"/>
                </a:tc>
                <a:tc>
                  <a:txBody>
                    <a:bodyPr/>
                    <a:lstStyle/>
                    <a:p>
                      <a:pPr algn="l" fontAlgn="b"/>
                      <a:r>
                        <a:rPr lang="en-US" sz="1600" b="0" i="0" u="none" strike="noStrike" dirty="0">
                          <a:latin typeface="Arial"/>
                        </a:rPr>
                        <a:t>          </a:t>
                      </a:r>
                      <a:r>
                        <a:rPr lang="en-US" sz="1600" b="0" i="0" u="none" strike="noStrike" dirty="0" smtClean="0">
                          <a:latin typeface="Arial"/>
                        </a:rPr>
                        <a:t>1,030 </a:t>
                      </a:r>
                      <a:endParaRPr lang="en-US" sz="1600" b="0" i="0" u="none" strike="noStrike" dirty="0">
                        <a:latin typeface="Arial"/>
                      </a:endParaRPr>
                    </a:p>
                  </a:txBody>
                  <a:tcPr marL="6350" marR="6350" marT="6350" marB="0" anchor="b"/>
                </a:tc>
                <a:tc>
                  <a:txBody>
                    <a:bodyPr/>
                    <a:lstStyle/>
                    <a:p>
                      <a:pPr marL="0" algn="l" defTabSz="914400" rtl="0" eaLnBrk="1" fontAlgn="b" latinLnBrk="0" hangingPunct="1"/>
                      <a:r>
                        <a:rPr lang="en-US" sz="1600" b="0" i="0" u="none" strike="noStrike" kern="1200" dirty="0">
                          <a:solidFill>
                            <a:schemeClr val="dk1"/>
                          </a:solidFill>
                          <a:latin typeface="Arial"/>
                          <a:ea typeface="+mn-ea"/>
                          <a:cs typeface="+mn-cs"/>
                        </a:rPr>
                        <a:t>            725 </a:t>
                      </a:r>
                    </a:p>
                  </a:txBody>
                  <a:tcPr marL="6350" marR="6350" marT="6350" marB="0" anchor="b"/>
                </a:tc>
              </a:tr>
            </a:tbl>
          </a:graphicData>
        </a:graphic>
      </p:graphicFrame>
      <p:sp>
        <p:nvSpPr>
          <p:cNvPr id="4" name="Oval 3"/>
          <p:cNvSpPr/>
          <p:nvPr/>
        </p:nvSpPr>
        <p:spPr>
          <a:xfrm>
            <a:off x="6477000" y="54864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6" name="Oval 5"/>
          <p:cNvSpPr/>
          <p:nvPr/>
        </p:nvSpPr>
        <p:spPr>
          <a:xfrm>
            <a:off x="7848600" y="54864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7" name="Oval 6"/>
          <p:cNvSpPr/>
          <p:nvPr/>
        </p:nvSpPr>
        <p:spPr>
          <a:xfrm>
            <a:off x="6477000" y="6019800"/>
            <a:ext cx="1143000" cy="381000"/>
          </a:xfrm>
          <a:prstGeom prst="ellipse">
            <a:avLst/>
          </a:prstGeom>
          <a:noFill/>
          <a:ln w="63500">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
        <p:nvSpPr>
          <p:cNvPr id="8" name="Oval 7"/>
          <p:cNvSpPr/>
          <p:nvPr/>
        </p:nvSpPr>
        <p:spPr>
          <a:xfrm>
            <a:off x="7848600" y="6019800"/>
            <a:ext cx="1143000" cy="381000"/>
          </a:xfrm>
          <a:prstGeom prst="ellipse">
            <a:avLst/>
          </a:prstGeom>
          <a:noFill/>
          <a:ln w="63500">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
        <p:nvSpPr>
          <p:cNvPr id="9" name="Oval 8"/>
          <p:cNvSpPr/>
          <p:nvPr/>
        </p:nvSpPr>
        <p:spPr>
          <a:xfrm>
            <a:off x="5181600" y="5486400"/>
            <a:ext cx="1143000" cy="381000"/>
          </a:xfrm>
          <a:prstGeom prst="ellipse">
            <a:avLst/>
          </a:prstGeom>
          <a:noFill/>
          <a:ln w="508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10" name="Oval 9"/>
          <p:cNvSpPr/>
          <p:nvPr/>
        </p:nvSpPr>
        <p:spPr>
          <a:xfrm>
            <a:off x="5181600" y="6019800"/>
            <a:ext cx="1143000" cy="381000"/>
          </a:xfrm>
          <a:prstGeom prst="ellipse">
            <a:avLst/>
          </a:prstGeom>
          <a:noFill/>
          <a:ln w="63500">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normAutofit/>
          </a:bodyPr>
          <a:lstStyle/>
          <a:p>
            <a:r>
              <a:rPr lang="en-US" sz="2800" u="sng" dirty="0" smtClean="0"/>
              <a:t>We Know </a:t>
            </a:r>
            <a:r>
              <a:rPr lang="en-US" sz="2800" dirty="0" smtClean="0"/>
              <a:t>The PNW System’s Daily Load Profile</a:t>
            </a:r>
            <a:br>
              <a:rPr lang="en-US" sz="2800" dirty="0" smtClean="0"/>
            </a:br>
            <a:r>
              <a:rPr lang="en-US" sz="2800" dirty="0" smtClean="0"/>
              <a:t>Has Not Changed Significantly Since 1995</a:t>
            </a:r>
            <a:endParaRPr lang="en-US" sz="2800" dirty="0"/>
          </a:p>
        </p:txBody>
      </p:sp>
      <p:graphicFrame>
        <p:nvGraphicFramePr>
          <p:cNvPr id="4" name="Content Placeholder 3"/>
          <p:cNvGraphicFramePr>
            <a:graphicFrameLocks noGrp="1"/>
          </p:cNvGraphicFramePr>
          <p:nvPr>
            <p:ph idx="1"/>
          </p:nvPr>
        </p:nvGraphicFramePr>
        <p:xfrm>
          <a:off x="228600" y="1447800"/>
          <a:ext cx="86868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495800" y="3352800"/>
            <a:ext cx="2209800" cy="92333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US" dirty="0" smtClean="0">
                <a:effectLst>
                  <a:outerShdw blurRad="38100" dist="38100" dir="2700000" algn="tl">
                    <a:srgbClr val="000000">
                      <a:alpha val="43137"/>
                    </a:srgbClr>
                  </a:outerShdw>
                </a:effectLst>
              </a:rPr>
              <a:t>Winter System Peak:</a:t>
            </a:r>
          </a:p>
          <a:p>
            <a:pPr algn="ctr"/>
            <a:r>
              <a:rPr lang="en-US" dirty="0" smtClean="0">
                <a:effectLst>
                  <a:outerShdw blurRad="38100" dist="38100" dir="2700000" algn="tl">
                    <a:srgbClr val="000000">
                      <a:alpha val="43137"/>
                    </a:srgbClr>
                  </a:outerShdw>
                </a:effectLst>
              </a:rPr>
              <a:t>8 – 9 AM</a:t>
            </a:r>
          </a:p>
          <a:p>
            <a:pPr algn="ctr"/>
            <a:r>
              <a:rPr lang="en-US" dirty="0" smtClean="0">
                <a:effectLst>
                  <a:outerShdw blurRad="38100" dist="38100" dir="2700000" algn="tl">
                    <a:srgbClr val="000000">
                      <a:alpha val="43137"/>
                    </a:srgbClr>
                  </a:outerShdw>
                </a:effectLst>
              </a:rPr>
              <a:t>7 – 8 PM</a:t>
            </a:r>
            <a:endParaRPr lang="en-US" dirty="0">
              <a:effectLst>
                <a:outerShdw blurRad="38100" dist="38100" dir="2700000" algn="tl">
                  <a:srgbClr val="000000">
                    <a:alpha val="43137"/>
                  </a:srgbClr>
                </a:outerShdw>
              </a:effectLst>
            </a:endParaRPr>
          </a:p>
        </p:txBody>
      </p:sp>
      <p:cxnSp>
        <p:nvCxnSpPr>
          <p:cNvPr id="7" name="Straight Arrow Connector 6"/>
          <p:cNvCxnSpPr/>
          <p:nvPr/>
        </p:nvCxnSpPr>
        <p:spPr>
          <a:xfrm flipV="1">
            <a:off x="4038600" y="2667000"/>
            <a:ext cx="0" cy="2819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7086600" y="2590800"/>
            <a:ext cx="0" cy="2895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H="1">
            <a:off x="4038600" y="3962400"/>
            <a:ext cx="457200" cy="381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a:off x="6705600" y="3886200"/>
            <a:ext cx="381000" cy="304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flipV="1">
            <a:off x="6781800" y="2667000"/>
            <a:ext cx="0" cy="2743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7" name="TextBox 16"/>
          <p:cNvSpPr txBox="1"/>
          <p:nvPr/>
        </p:nvSpPr>
        <p:spPr>
          <a:xfrm>
            <a:off x="4114800" y="4343400"/>
            <a:ext cx="22860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dirty="0" smtClean="0">
                <a:effectLst>
                  <a:outerShdw blurRad="38100" dist="38100" dir="2700000" algn="tl">
                    <a:srgbClr val="000000">
                      <a:alpha val="43137"/>
                    </a:srgbClr>
                  </a:outerShdw>
                </a:effectLst>
              </a:rPr>
              <a:t>Summer System Peak:</a:t>
            </a:r>
          </a:p>
          <a:p>
            <a:pPr algn="ctr"/>
            <a:r>
              <a:rPr lang="en-US" dirty="0" smtClean="0">
                <a:effectLst>
                  <a:outerShdw blurRad="38100" dist="38100" dir="2700000" algn="tl">
                    <a:srgbClr val="000000">
                      <a:alpha val="43137"/>
                    </a:srgbClr>
                  </a:outerShdw>
                </a:effectLst>
              </a:rPr>
              <a:t>5 – 6 PM</a:t>
            </a:r>
            <a:endParaRPr lang="en-US" dirty="0">
              <a:effectLst>
                <a:outerShdw blurRad="38100" dist="38100" dir="2700000" algn="tl">
                  <a:srgbClr val="000000">
                    <a:alpha val="43137"/>
                  </a:srgbClr>
                </a:outerShdw>
              </a:effectLst>
            </a:endParaRPr>
          </a:p>
        </p:txBody>
      </p:sp>
      <p:cxnSp>
        <p:nvCxnSpPr>
          <p:cNvPr id="19" name="Straight Arrow Connector 18"/>
          <p:cNvCxnSpPr/>
          <p:nvPr/>
        </p:nvCxnSpPr>
        <p:spPr>
          <a:xfrm>
            <a:off x="6400800" y="4572000"/>
            <a:ext cx="3048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wipe(left)">
                                      <p:cBhvr>
                                        <p:cTn id="22" dur="500"/>
                                        <p:tgtEl>
                                          <p:spTgt spid="4">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graphicEl>
                                              <a:chart seriesIdx="3" categoryIdx="-4" bldStep="series"/>
                                            </p:graphicEl>
                                          </p:spTgt>
                                        </p:tgtEl>
                                        <p:attrNameLst>
                                          <p:attrName>style.visibility</p:attrName>
                                        </p:attrNameLst>
                                      </p:cBhvr>
                                      <p:to>
                                        <p:strVal val="visible"/>
                                      </p:to>
                                    </p:set>
                                    <p:animEffect transition="in" filter="wipe(left)">
                                      <p:cBhvr>
                                        <p:cTn id="27" dur="500"/>
                                        <p:tgtEl>
                                          <p:spTgt spid="4">
                                            <p:graphicEl>
                                              <a:chart seriesIdx="3" categoryIdx="-4" bldStep="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par>
                                <p:cTn id="33" presetID="22" presetClass="entr" presetSubtype="4"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down)">
                                      <p:cBhvr>
                                        <p:cTn id="35" dur="500"/>
                                        <p:tgtEl>
                                          <p:spTgt spid="10"/>
                                        </p:tgtEl>
                                      </p:cBhvr>
                                    </p:animEffec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childTnLst>
                                </p:cTn>
                              </p:par>
                              <p:par>
                                <p:cTn id="39" presetID="22" presetClass="entr" presetSubtype="8"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left)">
                                      <p:cBhvr>
                                        <p:cTn id="41" dur="500"/>
                                        <p:tgtEl>
                                          <p:spTgt spid="12"/>
                                        </p:tgtEl>
                                      </p:cBhvr>
                                    </p:animEffect>
                                  </p:childTnLst>
                                </p:cTn>
                              </p:par>
                              <p:par>
                                <p:cTn id="42" presetID="22" presetClass="entr" presetSubtype="2" fill="hold"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ipe(right)">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nodeType="clickEffect">
                                  <p:stCondLst>
                                    <p:cond delay="0"/>
                                  </p:stCondLst>
                                  <p:childTnLst>
                                    <p:animEffect transition="out" filter="fade">
                                      <p:cBhvr>
                                        <p:cTn id="48" dur="500"/>
                                        <p:tgtEl>
                                          <p:spTgt spid="7"/>
                                        </p:tgtEl>
                                      </p:cBhvr>
                                    </p:animEffect>
                                    <p:set>
                                      <p:cBhvr>
                                        <p:cTn id="49" dur="1" fill="hold">
                                          <p:stCondLst>
                                            <p:cond delay="499"/>
                                          </p:stCondLst>
                                        </p:cTn>
                                        <p:tgtEl>
                                          <p:spTgt spid="7"/>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5"/>
                                        </p:tgtEl>
                                      </p:cBhvr>
                                    </p:animEffect>
                                    <p:set>
                                      <p:cBhvr>
                                        <p:cTn id="52" dur="1" fill="hold">
                                          <p:stCondLst>
                                            <p:cond delay="499"/>
                                          </p:stCondLst>
                                        </p:cTn>
                                        <p:tgtEl>
                                          <p:spTgt spid="5"/>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9"/>
                                        </p:tgtEl>
                                      </p:cBhvr>
                                    </p:animEffect>
                                    <p:set>
                                      <p:cBhvr>
                                        <p:cTn id="55" dur="1" fill="hold">
                                          <p:stCondLst>
                                            <p:cond delay="499"/>
                                          </p:stCondLst>
                                        </p:cTn>
                                        <p:tgtEl>
                                          <p:spTgt spid="9"/>
                                        </p:tgtEl>
                                        <p:attrNameLst>
                                          <p:attrName>style.visibility</p:attrName>
                                        </p:attrNameLst>
                                      </p:cBhvr>
                                      <p:to>
                                        <p:strVal val="hidden"/>
                                      </p:to>
                                    </p:set>
                                  </p:childTnLst>
                                </p:cTn>
                              </p:par>
                              <p:par>
                                <p:cTn id="56" presetID="10" presetClass="exit" presetSubtype="0" fill="hold" nodeType="withEffect">
                                  <p:stCondLst>
                                    <p:cond delay="0"/>
                                  </p:stCondLst>
                                  <p:childTnLst>
                                    <p:animEffect transition="out" filter="fade">
                                      <p:cBhvr>
                                        <p:cTn id="57" dur="500"/>
                                        <p:tgtEl>
                                          <p:spTgt spid="12"/>
                                        </p:tgtEl>
                                      </p:cBhvr>
                                    </p:animEffect>
                                    <p:set>
                                      <p:cBhvr>
                                        <p:cTn id="58" dur="1" fill="hold">
                                          <p:stCondLst>
                                            <p:cond delay="499"/>
                                          </p:stCondLst>
                                        </p:cTn>
                                        <p:tgtEl>
                                          <p:spTgt spid="12"/>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500"/>
                                        <p:tgtEl>
                                          <p:spTgt spid="10"/>
                                        </p:tgtEl>
                                      </p:cBhvr>
                                    </p:animEffect>
                                    <p:set>
                                      <p:cBhvr>
                                        <p:cTn id="61" dur="1" fill="hold">
                                          <p:stCondLst>
                                            <p:cond delay="499"/>
                                          </p:stCondLst>
                                        </p:cTn>
                                        <p:tgtEl>
                                          <p:spTgt spid="10"/>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childTnLst>
                                </p:cTn>
                              </p:par>
                              <p:par>
                                <p:cTn id="66" presetID="22" presetClass="entr" presetSubtype="8" fill="hold" nodeType="with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wipe(left)">
                                      <p:cBhvr>
                                        <p:cTn id="68" dur="500"/>
                                        <p:tgtEl>
                                          <p:spTgt spid="19"/>
                                        </p:tgtEl>
                                      </p:cBhvr>
                                    </p:animEffect>
                                  </p:childTnLst>
                                </p:cTn>
                              </p:par>
                              <p:par>
                                <p:cTn id="69" presetID="22" presetClass="entr" presetSubtype="4" fill="hold" nodeType="with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wipe(down)">
                                      <p:cBhvr>
                                        <p:cTn id="7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animBg="1"/>
      <p:bldP spid="5" grpId="1" animBg="1"/>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What’s All This Mean</a:t>
            </a:r>
            <a:endParaRPr lang="en-US" dirty="0"/>
          </a:p>
        </p:txBody>
      </p:sp>
      <p:sp>
        <p:nvSpPr>
          <p:cNvPr id="5" name="Content Placeholder 4"/>
          <p:cNvSpPr>
            <a:spLocks noGrp="1"/>
          </p:cNvSpPr>
          <p:nvPr>
            <p:ph idx="1"/>
          </p:nvPr>
        </p:nvSpPr>
        <p:spPr/>
        <p:txBody>
          <a:bodyPr>
            <a:normAutofit lnSpcReduction="10000"/>
          </a:bodyPr>
          <a:lstStyle/>
          <a:p>
            <a:r>
              <a:rPr lang="en-US" dirty="0" smtClean="0"/>
              <a:t>The region’s development of energy efficiency resources also has capacity impacts</a:t>
            </a:r>
          </a:p>
          <a:p>
            <a:r>
              <a:rPr lang="en-US" dirty="0" smtClean="0"/>
              <a:t>Our knowledge of the relationship between energy and capacity savings is largely based on data collected 25 years ago</a:t>
            </a:r>
          </a:p>
          <a:p>
            <a:r>
              <a:rPr lang="en-US" dirty="0" smtClean="0"/>
              <a:t>Let’s see just how much difference using updated data for just two end uses makes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2010 -2012 Utility Efficiency Program Savings</a:t>
            </a:r>
            <a:endParaRPr lang="en-US" dirty="0"/>
          </a:p>
        </p:txBody>
      </p:sp>
      <p:graphicFrame>
        <p:nvGraphicFramePr>
          <p:cNvPr id="4" name="Content Placeholder 3"/>
          <p:cNvGraphicFramePr>
            <a:graphicFrameLocks noGrp="1"/>
          </p:cNvGraphicFramePr>
          <p:nvPr>
            <p:ph idx="1"/>
          </p:nvPr>
        </p:nvGraphicFramePr>
        <p:xfrm>
          <a:off x="304800" y="14478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down)">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2" dur="500"/>
                                        <p:tgtEl>
                                          <p:spTgt spid="4">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17" dur="500"/>
                                        <p:tgtEl>
                                          <p:spTgt spid="4">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graphicEl>
                                              <a:chart seriesIdx="-4" categoryIdx="2" bldStep="category"/>
                                            </p:graphicEl>
                                          </p:spTgt>
                                        </p:tgtEl>
                                        <p:attrNameLst>
                                          <p:attrName>style.visibility</p:attrName>
                                        </p:attrNameLst>
                                      </p:cBhvr>
                                      <p:to>
                                        <p:strVal val="visible"/>
                                      </p:to>
                                    </p:set>
                                    <p:animEffect transition="in" filter="wipe(down)">
                                      <p:cBhvr>
                                        <p:cTn id="22" dur="500"/>
                                        <p:tgtEl>
                                          <p:spTgt spid="4">
                                            <p:graphicEl>
                                              <a:chart seriesIdx="-4" categoryIdx="2" bldStep="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graphicEl>
                                              <a:chart seriesIdx="-4" categoryIdx="3" bldStep="category"/>
                                            </p:graphicEl>
                                          </p:spTgt>
                                        </p:tgtEl>
                                        <p:attrNameLst>
                                          <p:attrName>style.visibility</p:attrName>
                                        </p:attrNameLst>
                                      </p:cBhvr>
                                      <p:to>
                                        <p:strVal val="visible"/>
                                      </p:to>
                                    </p:set>
                                    <p:animEffect transition="in" filter="wipe(down)">
                                      <p:cBhvr>
                                        <p:cTn id="27" dur="500"/>
                                        <p:tgtEl>
                                          <p:spTgt spid="4">
                                            <p:graphicEl>
                                              <a:chart seriesIdx="-4" categoryIdx="3"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January Day Hourly Savings Change with Updated Data</a:t>
            </a:r>
            <a:endParaRPr lang="en-US" sz="36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Updating Load Profile Data Annual Energy and Winter Capacity Savings from 2010-2012 Utility Efficiency Programs</a:t>
            </a:r>
            <a:endParaRPr lang="en-US" sz="2800" dirty="0"/>
          </a:p>
        </p:txBody>
      </p:sp>
      <p:graphicFrame>
        <p:nvGraphicFramePr>
          <p:cNvPr id="4" name="Content Placeholder 3"/>
          <p:cNvGraphicFramePr>
            <a:graphicFrameLocks noGrp="1"/>
          </p:cNvGraphicFramePr>
          <p:nvPr>
            <p:ph idx="1"/>
          </p:nvPr>
        </p:nvGraphicFramePr>
        <p:xfrm>
          <a:off x="457200" y="1447800"/>
          <a:ext cx="8229600" cy="467836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Arrow Connector 5"/>
          <p:cNvCxnSpPr/>
          <p:nvPr/>
        </p:nvCxnSpPr>
        <p:spPr>
          <a:xfrm>
            <a:off x="5715000" y="1981200"/>
            <a:ext cx="838200" cy="2286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9" name="Left Brace 8"/>
          <p:cNvSpPr/>
          <p:nvPr/>
        </p:nvSpPr>
        <p:spPr>
          <a:xfrm>
            <a:off x="6629400" y="2057400"/>
            <a:ext cx="152400" cy="304800"/>
          </a:xfrm>
          <a:prstGeom prst="lef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10" name="TextBox 9"/>
          <p:cNvSpPr txBox="1"/>
          <p:nvPr/>
        </p:nvSpPr>
        <p:spPr>
          <a:xfrm>
            <a:off x="5105400" y="1600200"/>
            <a:ext cx="17526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dirty="0" smtClean="0"/>
              <a:t>120 Lower Peak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down)">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2" dur="500"/>
                                        <p:tgtEl>
                                          <p:spTgt spid="4">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17" dur="500"/>
                                        <p:tgtEl>
                                          <p:spTgt spid="4">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graphicEl>
                                              <a:chart seriesIdx="-4" categoryIdx="2" bldStep="category"/>
                                            </p:graphicEl>
                                          </p:spTgt>
                                        </p:tgtEl>
                                        <p:attrNameLst>
                                          <p:attrName>style.visibility</p:attrName>
                                        </p:attrNameLst>
                                      </p:cBhvr>
                                      <p:to>
                                        <p:strVal val="visible"/>
                                      </p:to>
                                    </p:set>
                                    <p:animEffect transition="in" filter="wipe(down)">
                                      <p:cBhvr>
                                        <p:cTn id="22" dur="500"/>
                                        <p:tgtEl>
                                          <p:spTgt spid="4">
                                            <p:graphicEl>
                                              <a:chart seriesIdx="-4" categoryIdx="2" bldStep="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F489204-8078-4BBB-BA50-D0F034448D6F}" type="slidenum">
              <a:rPr lang="en-US" smtClean="0"/>
              <a:pPr/>
              <a:t>4</a:t>
            </a:fld>
            <a:endParaRPr lang="en-US" dirty="0"/>
          </a:p>
        </p:txBody>
      </p:sp>
      <p:graphicFrame>
        <p:nvGraphicFramePr>
          <p:cNvPr id="4" name="Chart Placeholder 3"/>
          <p:cNvGraphicFramePr>
            <a:graphicFrameLocks noGrp="1"/>
          </p:cNvGraphicFramePr>
          <p:nvPr>
            <p:ph type="chart" idx="4294967295"/>
          </p:nvPr>
        </p:nvGraphicFramePr>
        <p:xfrm>
          <a:off x="304800" y="1524000"/>
          <a:ext cx="85344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idx="4294967295"/>
          </p:nvPr>
        </p:nvSpPr>
        <p:spPr>
          <a:xfrm>
            <a:off x="228600" y="228600"/>
            <a:ext cx="8686800" cy="1143000"/>
          </a:xfrm>
        </p:spPr>
        <p:txBody>
          <a:bodyPr>
            <a:noAutofit/>
          </a:bodyPr>
          <a:lstStyle/>
          <a:p>
            <a:r>
              <a:rPr lang="en-US" sz="2600" u="sng" dirty="0" smtClean="0"/>
              <a:t>We Know </a:t>
            </a:r>
            <a:r>
              <a:rPr lang="en-US" sz="2600" dirty="0" smtClean="0"/>
              <a:t>That Since 1995 PNW Utilities Have Acquired Over 2,700 Average Megawatts of Conservation Savings</a:t>
            </a:r>
            <a:endParaRPr lang="en-US" sz="2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7" dur="500"/>
                                        <p:tgtEl>
                                          <p:spTgt spid="4">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animBg="0"/>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Autofit/>
          </a:bodyPr>
          <a:lstStyle/>
          <a:p>
            <a:r>
              <a:rPr lang="en-US" sz="2800" u="sng" dirty="0" smtClean="0"/>
              <a:t>We Don’t Know </a:t>
            </a:r>
            <a:r>
              <a:rPr lang="en-US" sz="2800" dirty="0" smtClean="0"/>
              <a:t>What Impact (If Any) Did These Energy Savings Have On the Region’s Need for Capacity Resources</a:t>
            </a:r>
            <a:endParaRPr lang="en-US" sz="2800" dirty="0"/>
          </a:p>
        </p:txBody>
      </p:sp>
      <p:sp>
        <p:nvSpPr>
          <p:cNvPr id="3" name="Content Placeholder 2"/>
          <p:cNvSpPr>
            <a:spLocks noGrp="1"/>
          </p:cNvSpPr>
          <p:nvPr>
            <p:ph idx="1"/>
          </p:nvPr>
        </p:nvSpPr>
        <p:spPr/>
        <p:txBody>
          <a:bodyPr>
            <a:normAutofit fontScale="70000" lnSpcReduction="20000"/>
          </a:bodyPr>
          <a:lstStyle/>
          <a:p>
            <a:pPr>
              <a:buNone/>
            </a:pPr>
            <a:r>
              <a:rPr lang="en-US" sz="4000" dirty="0" smtClean="0"/>
              <a:t>However:</a:t>
            </a:r>
          </a:p>
          <a:p>
            <a:r>
              <a:rPr lang="en-US" u="sng" dirty="0" smtClean="0"/>
              <a:t> </a:t>
            </a:r>
            <a:r>
              <a:rPr lang="en-US" sz="3400" u="sng" dirty="0" smtClean="0"/>
              <a:t>We Do Know </a:t>
            </a:r>
            <a:r>
              <a:rPr lang="en-US" sz="3400" dirty="0" smtClean="0"/>
              <a:t>That Improvements in Energy Efficiency also change hourly demands</a:t>
            </a:r>
            <a:endParaRPr lang="en-US" dirty="0" smtClean="0"/>
          </a:p>
          <a:p>
            <a:pPr lvl="1"/>
            <a:r>
              <a:rPr lang="en-US" sz="3400" dirty="0" smtClean="0"/>
              <a:t>Savings shape matches end use load profile:</a:t>
            </a:r>
          </a:p>
          <a:p>
            <a:pPr lvl="2"/>
            <a:r>
              <a:rPr lang="en-US" dirty="0" smtClean="0"/>
              <a:t>If a device uses 20% less total energy over the course of the year, it uses 20% less each hour of the year (e.g., installation of lower wattage lighting)</a:t>
            </a:r>
          </a:p>
          <a:p>
            <a:pPr lvl="1"/>
            <a:r>
              <a:rPr lang="en-US" sz="3400" dirty="0" smtClean="0"/>
              <a:t>Savings shape is the difference between the </a:t>
            </a:r>
            <a:r>
              <a:rPr lang="en-US" sz="3400" i="1" dirty="0" smtClean="0"/>
              <a:t>pre-case</a:t>
            </a:r>
            <a:r>
              <a:rPr lang="en-US" sz="3400" dirty="0" smtClean="0"/>
              <a:t> end-use profile and the </a:t>
            </a:r>
            <a:r>
              <a:rPr lang="en-US" sz="3400" i="1" dirty="0" smtClean="0"/>
              <a:t>post-case</a:t>
            </a:r>
            <a:r>
              <a:rPr lang="en-US" sz="3400" dirty="0" smtClean="0"/>
              <a:t> end-use load profile</a:t>
            </a:r>
          </a:p>
          <a:p>
            <a:pPr lvl="2"/>
            <a:r>
              <a:rPr lang="en-US" dirty="0" smtClean="0"/>
              <a:t> If a device uses 20% less total energy over the course of the year, but the reduction in uses in not proportional across all hours (e.g., occupancy sensors for lighting turn lights off during business hours)</a:t>
            </a:r>
          </a:p>
          <a:p>
            <a:r>
              <a:rPr lang="en-US" sz="3400" u="sng" dirty="0" smtClean="0"/>
              <a:t>We Do Know </a:t>
            </a:r>
            <a:r>
              <a:rPr lang="en-US" sz="3400" dirty="0" smtClean="0"/>
              <a:t>That End Use and Energy Efficiency Savings Load Profiles Are Needed to Assess Capacity Impacts</a:t>
            </a:r>
          </a:p>
          <a:p>
            <a:pPr lvl="2"/>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838200"/>
          </a:xfrm>
        </p:spPr>
        <p:style>
          <a:lnRef idx="2">
            <a:schemeClr val="accent1"/>
          </a:lnRef>
          <a:fillRef idx="1">
            <a:schemeClr val="lt1"/>
          </a:fillRef>
          <a:effectRef idx="0">
            <a:schemeClr val="accent1"/>
          </a:effectRef>
          <a:fontRef idx="minor">
            <a:schemeClr val="dk1"/>
          </a:fontRef>
        </p:style>
        <p:txBody>
          <a:bodyPr>
            <a:noAutofit/>
          </a:bodyPr>
          <a:lstStyle/>
          <a:p>
            <a:r>
              <a:rPr lang="en-US" sz="3600" dirty="0" smtClean="0"/>
              <a:t>What Is End-Use Data?</a:t>
            </a:r>
            <a:endParaRPr lang="en-US" sz="3600" dirty="0"/>
          </a:p>
        </p:txBody>
      </p:sp>
      <p:sp>
        <p:nvSpPr>
          <p:cNvPr id="4" name="Slide Number Placeholder 3"/>
          <p:cNvSpPr>
            <a:spLocks noGrp="1"/>
          </p:cNvSpPr>
          <p:nvPr>
            <p:ph type="sldNum" sz="quarter" idx="4294967295"/>
          </p:nvPr>
        </p:nvSpPr>
        <p:spPr>
          <a:xfrm>
            <a:off x="4391025" y="6616700"/>
            <a:ext cx="360363" cy="107950"/>
          </a:xfrm>
          <a:prstGeom prst="rect">
            <a:avLst/>
          </a:prstGeom>
        </p:spPr>
        <p:txBody>
          <a:bodyPr/>
          <a:lstStyle/>
          <a:p>
            <a:fld id="{BE77CF70-889B-4F91-83F4-004078FC6BB8}" type="slidenum">
              <a:rPr lang="en-GB" altLang="ja-JP" smtClean="0"/>
              <a:pPr/>
              <a:t>6</a:t>
            </a:fld>
            <a:endParaRPr lang="en-GB" altLang="ja-JP" dirty="0"/>
          </a:p>
        </p:txBody>
      </p:sp>
      <p:pic>
        <p:nvPicPr>
          <p:cNvPr id="5" name="Picture 4"/>
          <p:cNvPicPr/>
          <p:nvPr/>
        </p:nvPicPr>
        <p:blipFill>
          <a:blip r:embed="rId2" cstate="print"/>
          <a:srcRect/>
          <a:stretch>
            <a:fillRect/>
          </a:stretch>
        </p:blipFill>
        <p:spPr bwMode="auto">
          <a:xfrm>
            <a:off x="228600" y="2590800"/>
            <a:ext cx="4953000" cy="3439332"/>
          </a:xfrm>
          <a:prstGeom prst="rect">
            <a:avLst/>
          </a:prstGeom>
          <a:noFill/>
          <a:ln w="9525">
            <a:noFill/>
            <a:miter lim="800000"/>
            <a:headEnd/>
            <a:tailEnd/>
          </a:ln>
        </p:spPr>
      </p:pic>
      <p:sp>
        <p:nvSpPr>
          <p:cNvPr id="10" name="TextBox 9"/>
          <p:cNvSpPr txBox="1"/>
          <p:nvPr/>
        </p:nvSpPr>
        <p:spPr>
          <a:xfrm>
            <a:off x="179512" y="4653136"/>
            <a:ext cx="3672408" cy="369332"/>
          </a:xfrm>
          <a:prstGeom prst="rect">
            <a:avLst/>
          </a:prstGeom>
          <a:noFill/>
        </p:spPr>
        <p:txBody>
          <a:bodyPr wrap="square" rtlCol="0">
            <a:spAutoFit/>
          </a:bodyPr>
          <a:lstStyle/>
          <a:p>
            <a:r>
              <a:rPr lang="en-US" dirty="0" smtClean="0"/>
              <a:t> </a:t>
            </a:r>
            <a:endParaRPr lang="en-US" dirty="0"/>
          </a:p>
        </p:txBody>
      </p:sp>
      <p:sp>
        <p:nvSpPr>
          <p:cNvPr id="13" name="TextBox 12"/>
          <p:cNvSpPr txBox="1"/>
          <p:nvPr/>
        </p:nvSpPr>
        <p:spPr>
          <a:xfrm>
            <a:off x="5709956" y="5733256"/>
            <a:ext cx="2435282" cy="215444"/>
          </a:xfrm>
          <a:prstGeom prst="rect">
            <a:avLst/>
          </a:prstGeom>
          <a:noFill/>
        </p:spPr>
        <p:txBody>
          <a:bodyPr wrap="none" rtlCol="0">
            <a:spAutoFit/>
          </a:bodyPr>
          <a:lstStyle/>
          <a:p>
            <a:pPr algn="ctr"/>
            <a:r>
              <a:rPr lang="en-US" sz="800" dirty="0" smtClean="0">
                <a:solidFill>
                  <a:schemeClr val="bg2">
                    <a:lumMod val="50000"/>
                  </a:schemeClr>
                </a:solidFill>
              </a:rPr>
              <a:t>NEEA RBSA metering data provided by Ecotope </a:t>
            </a:r>
            <a:endParaRPr lang="en-US" sz="800" dirty="0">
              <a:solidFill>
                <a:schemeClr val="bg2">
                  <a:lumMod val="50000"/>
                </a:schemeClr>
              </a:solidFill>
            </a:endParaRPr>
          </a:p>
        </p:txBody>
      </p:sp>
      <p:grpSp>
        <p:nvGrpSpPr>
          <p:cNvPr id="15" name="Group 14"/>
          <p:cNvGrpSpPr/>
          <p:nvPr/>
        </p:nvGrpSpPr>
        <p:grpSpPr>
          <a:xfrm>
            <a:off x="5220072" y="1196752"/>
            <a:ext cx="3384376" cy="4896544"/>
            <a:chOff x="5220072" y="1196752"/>
            <a:chExt cx="3384376" cy="4896544"/>
          </a:xfrm>
        </p:grpSpPr>
        <p:pic>
          <p:nvPicPr>
            <p:cNvPr id="8" name="Picture 7" descr="load_shape_DHWe_hourlywday.png"/>
            <p:cNvPicPr/>
            <p:nvPr/>
          </p:nvPicPr>
          <p:blipFill>
            <a:blip r:embed="rId3" cstate="print"/>
            <a:stretch>
              <a:fillRect/>
            </a:stretch>
          </p:blipFill>
          <p:spPr bwMode="auto">
            <a:xfrm>
              <a:off x="5436096" y="3645024"/>
              <a:ext cx="2919264" cy="2082870"/>
            </a:xfrm>
            <a:prstGeom prst="rect">
              <a:avLst/>
            </a:prstGeom>
            <a:noFill/>
            <a:ln w="9525">
              <a:noFill/>
              <a:miter lim="800000"/>
              <a:headEnd/>
              <a:tailEnd/>
            </a:ln>
          </p:spPr>
        </p:pic>
        <p:pic>
          <p:nvPicPr>
            <p:cNvPr id="12" name="Picture 11" descr="site_21499_hourly_lighting_loadshape"/>
            <p:cNvPicPr/>
            <p:nvPr/>
          </p:nvPicPr>
          <p:blipFill>
            <a:blip r:embed="rId4" cstate="print"/>
            <a:srcRect/>
            <a:stretch>
              <a:fillRect/>
            </a:stretch>
          </p:blipFill>
          <p:spPr bwMode="auto">
            <a:xfrm>
              <a:off x="5397153" y="1490053"/>
              <a:ext cx="2919264" cy="2081570"/>
            </a:xfrm>
            <a:prstGeom prst="rect">
              <a:avLst/>
            </a:prstGeom>
            <a:noFill/>
            <a:ln w="9525">
              <a:noFill/>
              <a:miter lim="800000"/>
              <a:headEnd/>
              <a:tailEnd/>
            </a:ln>
          </p:spPr>
        </p:pic>
        <p:sp>
          <p:nvSpPr>
            <p:cNvPr id="14" name="Rounded Rectangle 13"/>
            <p:cNvSpPr/>
            <p:nvPr/>
          </p:nvSpPr>
          <p:spPr bwMode="auto">
            <a:xfrm>
              <a:off x="5220072" y="1196752"/>
              <a:ext cx="3384376" cy="4896544"/>
            </a:xfrm>
            <a:prstGeom prst="roundRect">
              <a:avLst/>
            </a:prstGeom>
            <a:noFill/>
            <a:ln w="9525" cap="flat" cmpd="sng" algn="ctr">
              <a:solidFill>
                <a:schemeClr val="bg2">
                  <a:lumMod val="75000"/>
                </a:schemeClr>
              </a:solidFill>
              <a:prstDash val="solid"/>
              <a:round/>
              <a:headEnd type="none" w="med" len="med"/>
              <a:tailEnd type="none" w="med" len="med"/>
            </a:ln>
            <a:effectLst/>
            <a:extLst>
              <a:ext uri="{AF507438-7753-43E0-B8FC-AC1667EBCBE1}">
                <a14:hiddenEffects xmlns:mc="http://schemas.openxmlformats.org/markup-compatibility/2006" xmlns:mv="urn:schemas-microsoft-com:mac:vml"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sp>
        <p:nvSpPr>
          <p:cNvPr id="11" name="Rectangle 10"/>
          <p:cNvSpPr/>
          <p:nvPr/>
        </p:nvSpPr>
        <p:spPr>
          <a:xfrm>
            <a:off x="228600" y="152400"/>
            <a:ext cx="8534400" cy="584775"/>
          </a:xfrm>
          <a:prstGeom prst="rect">
            <a:avLst/>
          </a:prstGeom>
        </p:spPr>
        <p:txBody>
          <a:bodyPr wrap="square">
            <a:spAutoFit/>
          </a:bodyPr>
          <a:lstStyle/>
          <a:p>
            <a:pPr algn="ct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u="sng" dirty="0" smtClean="0"/>
              <a:t>We Know </a:t>
            </a:r>
            <a:r>
              <a:rPr lang="en-US" sz="3200" dirty="0" smtClean="0"/>
              <a:t>The Current State of End Use Load Research</a:t>
            </a:r>
            <a:endParaRPr lang="en-US" sz="3200" dirty="0"/>
          </a:p>
        </p:txBody>
      </p:sp>
      <p:sp>
        <p:nvSpPr>
          <p:cNvPr id="3" name="Content Placeholder 2"/>
          <p:cNvSpPr>
            <a:spLocks noGrp="1"/>
          </p:cNvSpPr>
          <p:nvPr>
            <p:ph idx="1"/>
          </p:nvPr>
        </p:nvSpPr>
        <p:spPr>
          <a:xfrm>
            <a:off x="457200" y="1600201"/>
            <a:ext cx="8229600" cy="3886200"/>
          </a:xfrm>
        </p:spPr>
        <p:txBody>
          <a:bodyPr>
            <a:normAutofit fontScale="92500" lnSpcReduction="20000"/>
          </a:bodyPr>
          <a:lstStyle/>
          <a:p>
            <a:r>
              <a:rPr lang="en-US" i="1" dirty="0" smtClean="0"/>
              <a:t>The Good News </a:t>
            </a:r>
            <a:r>
              <a:rPr lang="en-US" dirty="0" smtClean="0"/>
              <a:t>- Bonneville conducted a comprehensive End Use Load Research (EULR) project, the End-Use Load and Consumer Assessment Program (ELCAP)*</a:t>
            </a:r>
            <a:endParaRPr lang="en-US" b="1" i="1" dirty="0" smtClean="0"/>
          </a:p>
          <a:p>
            <a:r>
              <a:rPr lang="en-US" i="1" dirty="0" smtClean="0"/>
              <a:t>The Bad News </a:t>
            </a:r>
            <a:r>
              <a:rPr lang="en-US" dirty="0" smtClean="0"/>
              <a:t>– This year marks the 25th anniversary of when the last ELCAP data was collected</a:t>
            </a:r>
          </a:p>
          <a:p>
            <a:pPr lvl="1"/>
            <a:r>
              <a:rPr lang="en-US" dirty="0" smtClean="0"/>
              <a:t>There have been no comparable studies in the US or Canada since then</a:t>
            </a:r>
          </a:p>
          <a:p>
            <a:pPr lvl="1"/>
            <a:r>
              <a:rPr lang="en-US" dirty="0" smtClean="0"/>
              <a:t>There are none planned</a:t>
            </a:r>
            <a:endParaRPr lang="en-US" dirty="0"/>
          </a:p>
        </p:txBody>
      </p:sp>
      <p:sp>
        <p:nvSpPr>
          <p:cNvPr id="5" name="TextBox 4"/>
          <p:cNvSpPr txBox="1"/>
          <p:nvPr/>
        </p:nvSpPr>
        <p:spPr>
          <a:xfrm>
            <a:off x="381000" y="5867400"/>
            <a:ext cx="83820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*The ELCAP was later designated as the Regional End-Use Metering Project (REMP)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We Know </a:t>
            </a:r>
            <a:r>
              <a:rPr lang="en-US" dirty="0" smtClean="0"/>
              <a:t>What Was Collected in ELCAP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ELCAP began in 1983 and ended in 1991</a:t>
            </a:r>
          </a:p>
          <a:p>
            <a:r>
              <a:rPr lang="en-US" dirty="0" smtClean="0"/>
              <a:t>ELCAP’s Goal – Collect a comprehensive set of customer characteristics and hourly end-use electricity consumption and weather data from residential and commercial sector consumers</a:t>
            </a:r>
          </a:p>
          <a:p>
            <a:r>
              <a:rPr lang="en-US" dirty="0" smtClean="0"/>
              <a:t>ELCAP’s Product - Created hourly (8760) load profiles at the individual end use and building level along with associated customer characteristics and weather data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300" u="sng" dirty="0" smtClean="0"/>
              <a:t>We Know </a:t>
            </a:r>
            <a:r>
              <a:rPr lang="en-US" sz="3300" dirty="0" smtClean="0"/>
              <a:t>The Concerns Raised About</a:t>
            </a:r>
            <a:br>
              <a:rPr lang="en-US" sz="3300" dirty="0" smtClean="0"/>
            </a:br>
            <a:r>
              <a:rPr lang="en-US" sz="3300" dirty="0" smtClean="0"/>
              <a:t>ELCAP and Existing EULR Data Sources</a:t>
            </a:r>
            <a:r>
              <a:rPr lang="en-US" sz="3600" dirty="0" smtClean="0"/>
              <a:t>*</a:t>
            </a:r>
            <a:endParaRPr lang="en-US" dirty="0"/>
          </a:p>
        </p:txBody>
      </p:sp>
      <p:sp>
        <p:nvSpPr>
          <p:cNvPr id="3" name="Content Placeholder 2"/>
          <p:cNvSpPr>
            <a:spLocks noGrp="1"/>
          </p:cNvSpPr>
          <p:nvPr>
            <p:ph idx="1"/>
          </p:nvPr>
        </p:nvSpPr>
        <p:spPr>
          <a:xfrm>
            <a:off x="457200" y="1600201"/>
            <a:ext cx="8229600" cy="4114800"/>
          </a:xfrm>
        </p:spPr>
        <p:txBody>
          <a:bodyPr>
            <a:normAutofit fontScale="32500" lnSpcReduction="20000"/>
          </a:bodyPr>
          <a:lstStyle/>
          <a:p>
            <a:pPr lvl="0"/>
            <a:r>
              <a:rPr lang="en-US" sz="6000" b="1" dirty="0" smtClean="0"/>
              <a:t>They’re Old</a:t>
            </a:r>
          </a:p>
          <a:p>
            <a:pPr lvl="1"/>
            <a:r>
              <a:rPr lang="en-US" sz="5500" dirty="0" smtClean="0"/>
              <a:t>The last ELCAP data was collected in 1989</a:t>
            </a:r>
          </a:p>
          <a:p>
            <a:pPr lvl="0"/>
            <a:r>
              <a:rPr lang="en-GB" sz="6000" b="1" dirty="0" smtClean="0"/>
              <a:t>They Don’t Reflect Current Building and Equipment Stock </a:t>
            </a:r>
          </a:p>
          <a:p>
            <a:pPr lvl="1"/>
            <a:r>
              <a:rPr lang="en-GB" sz="5500" dirty="0" smtClean="0"/>
              <a:t>Appliance characteristics and usage have changed (e.g., increased efficiency standards);</a:t>
            </a:r>
            <a:endParaRPr lang="en-US" sz="5500" dirty="0" smtClean="0"/>
          </a:p>
          <a:p>
            <a:pPr lvl="1"/>
            <a:r>
              <a:rPr lang="en-GB" sz="5500" dirty="0" smtClean="0"/>
              <a:t>There are new emerging/growing technologies (e.g., computers, plasma TVs, Electric Vehicles, variable speed drives, demand controlled loads, LED’s, etc.);</a:t>
            </a:r>
          </a:p>
          <a:p>
            <a:pPr lvl="1"/>
            <a:r>
              <a:rPr lang="en-GB" sz="5500" dirty="0" smtClean="0"/>
              <a:t>New appliances, lighting and equipment are “electronic” and may have differ Power Factors than existing “resistance” based appliance, lighting and equipment</a:t>
            </a:r>
            <a:endParaRPr lang="en-US" sz="6200" dirty="0" smtClean="0"/>
          </a:p>
          <a:p>
            <a:pPr lvl="0"/>
            <a:r>
              <a:rPr lang="en-US" sz="6200" b="1" dirty="0" smtClean="0"/>
              <a:t>They Don’t Provide Energy Savings Load Shapes</a:t>
            </a:r>
          </a:p>
          <a:p>
            <a:pPr lvl="1"/>
            <a:r>
              <a:rPr lang="en-US" sz="5500" dirty="0" smtClean="0"/>
              <a:t>Energy Efficiency measure savings, especially controls, do not have the same shapes as their end-use load shapes (e.g., occupancy sensors are designed to turn off lights during the day when no one is present)</a:t>
            </a:r>
          </a:p>
        </p:txBody>
      </p:sp>
      <p:sp>
        <p:nvSpPr>
          <p:cNvPr id="4" name="Slide Number Placeholder 3"/>
          <p:cNvSpPr>
            <a:spLocks noGrp="1"/>
          </p:cNvSpPr>
          <p:nvPr>
            <p:ph type="sldNum" sz="quarter" idx="4294967295"/>
          </p:nvPr>
        </p:nvSpPr>
        <p:spPr>
          <a:xfrm>
            <a:off x="4391025" y="6616700"/>
            <a:ext cx="360363" cy="107950"/>
          </a:xfrm>
          <a:prstGeom prst="rect">
            <a:avLst/>
          </a:prstGeom>
        </p:spPr>
        <p:txBody>
          <a:bodyPr/>
          <a:lstStyle/>
          <a:p>
            <a:fld id="{BE77CF70-889B-4F91-83F4-004078FC6BB8}" type="slidenum">
              <a:rPr lang="en-GB" altLang="ja-JP" smtClean="0"/>
              <a:pPr/>
              <a:t>9</a:t>
            </a:fld>
            <a:endParaRPr lang="en-GB" altLang="ja-JP" dirty="0"/>
          </a:p>
        </p:txBody>
      </p:sp>
      <p:sp>
        <p:nvSpPr>
          <p:cNvPr id="5" name="TextBox 4"/>
          <p:cNvSpPr txBox="1"/>
          <p:nvPr/>
        </p:nvSpPr>
        <p:spPr>
          <a:xfrm>
            <a:off x="152400" y="5867400"/>
            <a:ext cx="8763000" cy="3539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700" dirty="0" smtClean="0"/>
              <a:t>*Results of a RTF Regional and National Review of  the Business Case for End Use Load Research  </a:t>
            </a:r>
            <a:endParaRPr lang="en-US"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theme/theme1.xml><?xml version="1.0" encoding="utf-8"?>
<a:theme xmlns:a="http://schemas.openxmlformats.org/drawingml/2006/main" name="Council">
  <a:themeElements>
    <a:clrScheme name="CouncilColors">
      <a:dk1>
        <a:sysClr val="windowText" lastClr="000000"/>
      </a:dk1>
      <a:lt1>
        <a:sysClr val="window" lastClr="FFFFFF"/>
      </a:lt1>
      <a:dk2>
        <a:srgbClr val="595959"/>
      </a:dk2>
      <a:lt2>
        <a:srgbClr val="F2F2F2"/>
      </a:lt2>
      <a:accent1>
        <a:srgbClr val="0070C0"/>
      </a:accent1>
      <a:accent2>
        <a:srgbClr val="92CDDC"/>
      </a:accent2>
      <a:accent3>
        <a:srgbClr val="C00000"/>
      </a:accent3>
      <a:accent4>
        <a:srgbClr val="FFC000"/>
      </a:accent4>
      <a:accent5>
        <a:srgbClr val="295014"/>
      </a:accent5>
      <a:accent6>
        <a:srgbClr val="92D050"/>
      </a:accent6>
      <a:hlink>
        <a:srgbClr val="A5A5A5"/>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Template>
  <TotalTime>3909</TotalTime>
  <Words>2174</Words>
  <Application>Microsoft Office PowerPoint</Application>
  <PresentationFormat>On-screen Show (4:3)</PresentationFormat>
  <Paragraphs>393</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Council</vt:lpstr>
      <vt:lpstr>Capacity Impacts of Energy Efficiency</vt:lpstr>
      <vt:lpstr>We Know That Winter Peaks Aren’t Growing, While Summer Peaks Probably Are</vt:lpstr>
      <vt:lpstr>We Know The PNW System’s Daily Load Profile Has Not Changed Significantly Since 1995</vt:lpstr>
      <vt:lpstr>We Know That Since 1995 PNW Utilities Have Acquired Over 2,700 Average Megawatts of Conservation Savings</vt:lpstr>
      <vt:lpstr>We Don’t Know What Impact (If Any) Did These Energy Savings Have On the Region’s Need for Capacity Resources</vt:lpstr>
      <vt:lpstr>What Is End-Use Data?</vt:lpstr>
      <vt:lpstr>We Know The Current State of End Use Load Research</vt:lpstr>
      <vt:lpstr>We Know What Was Collected in ELCAP</vt:lpstr>
      <vt:lpstr>We Know The Concerns Raised About ELCAP and Existing EULR Data Sources*</vt:lpstr>
      <vt:lpstr>We Don’t Know If These Concerns Warranted</vt:lpstr>
      <vt:lpstr>Five Tests of the ELCAP Data</vt:lpstr>
      <vt:lpstr>ELCAP Residential Water Heating Load Shape</vt:lpstr>
      <vt:lpstr>We Know That Residential Water Heating Load Profiles Have Changed</vt:lpstr>
      <vt:lpstr>We Know That PNW Residential Water Heating Hourly Demand Has Decreased</vt:lpstr>
      <vt:lpstr>We Know That Capacity Savings From Residential Water Heating Efficiency Improvements Between 1990 and Today Were Three Times Their Annual Energy Savings</vt:lpstr>
      <vt:lpstr>We Know That Current Water Heating Load Factors Now Higher </vt:lpstr>
      <vt:lpstr>We Now Know That Using Old (ELCAP) Load Profiles Understate the Capacity Impact of Changes in Water Heater Efficiency</vt:lpstr>
      <vt:lpstr>We Know That Federal Standards Will Decrease Water Heating Energy Use  Further Altering This End Use’s Load Shape</vt:lpstr>
      <vt:lpstr>Capacity Impact of Changes in Water Heater Efficiency Due to New Federal Standards</vt:lpstr>
      <vt:lpstr>We Know That Compared to the Stock in 1990 the Current Stock of Refrigerators Uses One-Third the Energy and Requires One-Half the Capacity</vt:lpstr>
      <vt:lpstr>We Know That Since Refrigerator Load Profiles Have Not Changed Significantly ELCAP Data Is Still A Reasonable Representation of Capacity Impacts</vt:lpstr>
      <vt:lpstr>On the Other Hand, There Are Subtle “Within Hour” Differences That Might Matter for Demand Response</vt:lpstr>
      <vt:lpstr>We Know That Ductless Heat Pumps Have Both Energy and Capacity Benefits </vt:lpstr>
      <vt:lpstr>We Know That Ductless Heat Pumps Capacity Benefits  Even On Extreme Winter Peak Days</vt:lpstr>
      <vt:lpstr>We Know That Ductless Heat Pump Provide Air Conditioning – So Summer Peak Loads Will Increase</vt:lpstr>
      <vt:lpstr>Potential System Impacts from Ductless Heat Pumps</vt:lpstr>
      <vt:lpstr>Lighting Energy Use</vt:lpstr>
      <vt:lpstr>Residential Lighting Load Profiles Lighting Is Now Contributing Significantly Less to Both Morning and Evening Peaks</vt:lpstr>
      <vt:lpstr>Historical and Forecast System Impacts from Residential Lighting Efficiency Improvements</vt:lpstr>
      <vt:lpstr>What’s All This Mean</vt:lpstr>
      <vt:lpstr>2010 -2012 Utility Efficiency Program Savings</vt:lpstr>
      <vt:lpstr>January Day Hourly Savings Change with Updated Data</vt:lpstr>
      <vt:lpstr>Updating Load Profile Data Annual Energy and Winter Capacity Savings from 2010-2012 Utility Efficiency Programs</vt:lpstr>
    </vt:vector>
  </TitlesOfParts>
  <Company>Northwest Power and Conservation Council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 Eckman</dc:creator>
  <cp:lastModifiedBy>Chad Madron</cp:lastModifiedBy>
  <cp:revision>309</cp:revision>
  <dcterms:created xsi:type="dcterms:W3CDTF">2014-02-04T16:38:38Z</dcterms:created>
  <dcterms:modified xsi:type="dcterms:W3CDTF">2014-03-04T20:10:07Z</dcterms:modified>
</cp:coreProperties>
</file>