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2" r:id="rId1"/>
  </p:sldMasterIdLst>
  <p:notesMasterIdLst>
    <p:notesMasterId r:id="rId11"/>
  </p:notesMasterIdLst>
  <p:sldIdLst>
    <p:sldId id="256" r:id="rId2"/>
    <p:sldId id="319" r:id="rId3"/>
    <p:sldId id="321" r:id="rId4"/>
    <p:sldId id="320" r:id="rId5"/>
    <p:sldId id="322" r:id="rId6"/>
    <p:sldId id="323" r:id="rId7"/>
    <p:sldId id="324" r:id="rId8"/>
    <p:sldId id="329" r:id="rId9"/>
    <p:sldId id="33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llian Charles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08" autoAdjust="0"/>
  </p:normalViewPr>
  <p:slideViewPr>
    <p:cSldViewPr>
      <p:cViewPr varScale="1">
        <p:scale>
          <a:sx n="94" d="100"/>
          <a:sy n="94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3\Work%20Plan\Final_2013RTFWorkPlan_1025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3\Work%20Plan\Final_2013RTFWorkPlan_1025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/>
      <c:pieChart>
        <c:varyColors val="1"/>
        <c:ser>
          <c:idx val="0"/>
          <c:order val="0"/>
          <c:cat>
            <c:strRef>
              <c:f>'Category (2013)'!$B$6:$B$14</c:f>
              <c:strCache>
                <c:ptCount val="9"/>
                <c:pt idx="0">
                  <c:v>Existing Measure Review &amp; Updates</c:v>
                </c:pt>
                <c:pt idx="1">
                  <c:v>New Measure Development &amp; Review of Unsolicited Proposals</c:v>
                </c:pt>
                <c:pt idx="2">
                  <c:v>Standardization of Technical Analysis</c:v>
                </c:pt>
                <c:pt idx="3">
                  <c:v>Tool Development</c:v>
                </c:pt>
                <c:pt idx="4">
                  <c:v>Research Projects &amp; Data Development</c:v>
                </c:pt>
                <c:pt idx="5">
                  <c:v>Regional Coordination</c:v>
                </c:pt>
                <c:pt idx="6">
                  <c:v>Website, Database support, Conservation Tracking </c:v>
                </c:pt>
                <c:pt idx="7">
                  <c:v>RTF Member Support &amp; Administration</c:v>
                </c:pt>
                <c:pt idx="8">
                  <c:v>RTF Management</c:v>
                </c:pt>
              </c:strCache>
            </c:strRef>
          </c:cat>
          <c:val>
            <c:numRef>
              <c:f>'Category (2013)'!$E$6:$E$14</c:f>
              <c:numCache>
                <c:formatCode>"$"#,##0_);\("$"#,##0\)</c:formatCode>
                <c:ptCount val="9"/>
                <c:pt idx="0">
                  <c:v>549600</c:v>
                </c:pt>
                <c:pt idx="1">
                  <c:v>161000</c:v>
                </c:pt>
                <c:pt idx="2">
                  <c:v>66500</c:v>
                </c:pt>
                <c:pt idx="3">
                  <c:v>95000</c:v>
                </c:pt>
                <c:pt idx="4">
                  <c:v>151900</c:v>
                </c:pt>
                <c:pt idx="5">
                  <c:v>87000</c:v>
                </c:pt>
                <c:pt idx="6">
                  <c:v>0</c:v>
                </c:pt>
                <c:pt idx="7">
                  <c:v>174000</c:v>
                </c:pt>
                <c:pt idx="8">
                  <c:v>215000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hart>
    <c:plotArea>
      <c:layout/>
      <c:pieChart>
        <c:varyColors val="1"/>
        <c:ser>
          <c:idx val="0"/>
          <c:order val="0"/>
          <c:cat>
            <c:strRef>
              <c:f>'Category (2013-2015)'!$B$6:$B$14</c:f>
              <c:strCache>
                <c:ptCount val="9"/>
                <c:pt idx="0">
                  <c:v>Existing Measure Review &amp; Updates</c:v>
                </c:pt>
                <c:pt idx="1">
                  <c:v>New Measure Development &amp; Review of Unsolicited Proposals</c:v>
                </c:pt>
                <c:pt idx="2">
                  <c:v>Standardization of Technical Analysis</c:v>
                </c:pt>
                <c:pt idx="3">
                  <c:v>Tool Development</c:v>
                </c:pt>
                <c:pt idx="4">
                  <c:v>Research Projects &amp; Data Development</c:v>
                </c:pt>
                <c:pt idx="5">
                  <c:v>Regional Coordination</c:v>
                </c:pt>
                <c:pt idx="6">
                  <c:v>Website, Database support, Conservation Tracking </c:v>
                </c:pt>
                <c:pt idx="7">
                  <c:v>RTF Member Support &amp; Administration</c:v>
                </c:pt>
                <c:pt idx="8">
                  <c:v>RTF Management</c:v>
                </c:pt>
              </c:strCache>
            </c:strRef>
          </c:cat>
          <c:val>
            <c:numRef>
              <c:f>'Category (2013-2015)'!$Q$6:$Q$14</c:f>
              <c:numCache>
                <c:formatCode>"$"#,##0_);\("$"#,##0\)</c:formatCode>
                <c:ptCount val="9"/>
                <c:pt idx="0">
                  <c:v>274800</c:v>
                </c:pt>
                <c:pt idx="1">
                  <c:v>322000</c:v>
                </c:pt>
                <c:pt idx="2">
                  <c:v>19950</c:v>
                </c:pt>
                <c:pt idx="3">
                  <c:v>190000</c:v>
                </c:pt>
                <c:pt idx="4">
                  <c:v>91140</c:v>
                </c:pt>
                <c:pt idx="5">
                  <c:v>130500</c:v>
                </c:pt>
                <c:pt idx="6">
                  <c:v>0</c:v>
                </c:pt>
                <c:pt idx="7">
                  <c:v>200099.99999999983</c:v>
                </c:pt>
                <c:pt idx="8">
                  <c:v>279500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E6EF7-A427-46D3-88D0-576D530A21CF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777EE-1410-49C8-888B-BACBFB3EBB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8662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777EE-1410-49C8-888B-BACBFB3EBB8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C0C80-06C1-4415-BBB8-606FDFB051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184E-BCB8-442E-868F-516E4E0A4333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1F744-C81F-4DF9-8026-85928CE32341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Technical Forum</a:t>
            </a:r>
            <a:br>
              <a:rPr lang="en-US" dirty="0" smtClean="0"/>
            </a:br>
            <a:r>
              <a:rPr lang="en-US" dirty="0" smtClean="0"/>
              <a:t>Future Funding Discussion</a:t>
            </a:r>
            <a:br>
              <a:rPr lang="en-US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22, 2013 </a:t>
            </a:r>
          </a:p>
          <a:p>
            <a:r>
              <a:rPr lang="en-US" dirty="0" smtClean="0"/>
              <a:t>RTF PAC Presentation</a:t>
            </a:r>
          </a:p>
          <a:p>
            <a:endParaRPr lang="en-US" dirty="0"/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RTF Workload 2012-2014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48967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Focused on:</a:t>
            </a:r>
          </a:p>
          <a:p>
            <a:pPr lvl="1"/>
            <a:r>
              <a:rPr lang="en-US" dirty="0" smtClean="0"/>
              <a:t>Creating Guidelines and standardization for measure assessments</a:t>
            </a:r>
          </a:p>
          <a:p>
            <a:pPr lvl="1"/>
            <a:r>
              <a:rPr lang="en-US" dirty="0" smtClean="0"/>
              <a:t>Categorizing and updating legacy UES measures</a:t>
            </a:r>
          </a:p>
          <a:p>
            <a:pPr lvl="1"/>
            <a:r>
              <a:rPr lang="en-US" dirty="0" smtClean="0"/>
              <a:t>Standard Protocol development and transitioning former ‘deemed calculators’ to protocols</a:t>
            </a:r>
          </a:p>
          <a:p>
            <a:pPr lvl="1"/>
            <a:r>
              <a:rPr lang="en-US" dirty="0" smtClean="0"/>
              <a:t>Beginning research plan coordination efforts</a:t>
            </a:r>
          </a:p>
          <a:p>
            <a:pPr lvl="1"/>
            <a:r>
              <a:rPr lang="en-US" dirty="0" smtClean="0"/>
              <a:t>Standardizing processes at the RTF</a:t>
            </a:r>
          </a:p>
        </p:txBody>
      </p:sp>
      <p:pic>
        <p:nvPicPr>
          <p:cNvPr id="6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RTF Workload 2012-2014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1447800"/>
          <a:ext cx="7620000" cy="510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 flipV="1">
            <a:off x="4114800" y="1371600"/>
            <a:ext cx="609600" cy="381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724400" y="1219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UES Measures</a:t>
            </a:r>
            <a:endParaRPr lang="en-US" sz="140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H="1" flipV="1">
            <a:off x="1905000" y="1600200"/>
            <a:ext cx="609600" cy="228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14478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Guidelines</a:t>
            </a:r>
            <a:endParaRPr lang="en-US" sz="1400" dirty="0"/>
          </a:p>
        </p:txBody>
      </p:sp>
      <p:pic>
        <p:nvPicPr>
          <p:cNvPr id="8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Staff Projections for Maintaining Current Workload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Decreased staff time spent on UES updates</a:t>
            </a:r>
          </a:p>
          <a:p>
            <a:pPr lvl="1"/>
            <a:r>
              <a:rPr lang="en-US" sz="2400" dirty="0" smtClean="0"/>
              <a:t>Standardization and sunset dates makes this more manageable</a:t>
            </a:r>
          </a:p>
          <a:p>
            <a:pPr lvl="1"/>
            <a:r>
              <a:rPr lang="en-US" sz="2400" dirty="0" smtClean="0"/>
              <a:t>Deactivating measures that are less important to the region</a:t>
            </a:r>
          </a:p>
          <a:p>
            <a:r>
              <a:rPr lang="en-US" sz="2800" dirty="0" smtClean="0"/>
              <a:t>Increased support for Standard Protocols</a:t>
            </a:r>
          </a:p>
          <a:p>
            <a:pPr lvl="1"/>
            <a:r>
              <a:rPr lang="en-US" sz="2400" dirty="0" smtClean="0"/>
              <a:t>Region will require more site-based savings as UES measure development slows</a:t>
            </a:r>
          </a:p>
          <a:p>
            <a:r>
              <a:rPr lang="en-US" sz="2800" dirty="0" smtClean="0"/>
              <a:t>More coordination of research plans subsequent analysis</a:t>
            </a:r>
          </a:p>
          <a:p>
            <a:pPr lvl="1"/>
            <a:r>
              <a:rPr lang="en-US" sz="2400" dirty="0" smtClean="0"/>
              <a:t>In-house staff would likely handle analysis from data collection</a:t>
            </a:r>
          </a:p>
          <a:p>
            <a:r>
              <a:rPr lang="en-US" sz="2800" dirty="0" smtClean="0"/>
              <a:t>Increase effort to collate upcoming regional research</a:t>
            </a:r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RTF Workload Beyond 2014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1600200"/>
          <a:ext cx="7772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 bwMode="auto">
          <a:xfrm flipV="1">
            <a:off x="4267200" y="1524000"/>
            <a:ext cx="609600" cy="381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876800" y="1371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UES Measures</a:t>
            </a:r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 flipV="1">
            <a:off x="1905000" y="1676400"/>
            <a:ext cx="609600" cy="228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" y="15240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Standardization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PAC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the RTF function in a highly dynamic retail environment</a:t>
            </a:r>
          </a:p>
          <a:p>
            <a:pPr lvl="1"/>
            <a:r>
              <a:rPr lang="en-US" dirty="0" smtClean="0"/>
              <a:t>Could mean that for high savings/ET measures:</a:t>
            </a:r>
          </a:p>
          <a:p>
            <a:pPr lvl="2"/>
            <a:r>
              <a:rPr lang="en-US" dirty="0" smtClean="0"/>
              <a:t>Increased funding to do annual market research</a:t>
            </a:r>
          </a:p>
          <a:p>
            <a:pPr lvl="2"/>
            <a:r>
              <a:rPr lang="en-US" dirty="0" smtClean="0"/>
              <a:t>Shorter review periods (not always preferred)</a:t>
            </a:r>
          </a:p>
          <a:p>
            <a:pPr lvl="2"/>
            <a:r>
              <a:rPr lang="en-US" dirty="0" smtClean="0"/>
              <a:t>Trending data to forecast future potential</a:t>
            </a:r>
          </a:p>
          <a:p>
            <a:pPr lvl="3"/>
            <a:r>
              <a:rPr lang="en-US" dirty="0" smtClean="0"/>
              <a:t>Ex. The work Charlie did for LEDs</a:t>
            </a:r>
          </a:p>
          <a:p>
            <a:pPr lvl="2"/>
            <a:r>
              <a:rPr lang="en-US" dirty="0" smtClean="0"/>
              <a:t>More regional coordination for research &amp; evaluations, but less RTF measure development</a:t>
            </a:r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PAC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RTF needs flexibility and customization for approved (and non-approved) measures </a:t>
            </a:r>
          </a:p>
          <a:p>
            <a:pPr lvl="1"/>
            <a:r>
              <a:rPr lang="en-US" dirty="0" smtClean="0"/>
              <a:t>Could mean that for high savings/regionally important measures</a:t>
            </a:r>
          </a:p>
          <a:p>
            <a:pPr lvl="2"/>
            <a:r>
              <a:rPr lang="en-US" dirty="0" smtClean="0"/>
              <a:t>No major change as workbook structure is improving</a:t>
            </a:r>
          </a:p>
          <a:p>
            <a:pPr lvl="2"/>
            <a:r>
              <a:rPr lang="en-US" dirty="0" smtClean="0"/>
              <a:t>More funding for specific utility measure development</a:t>
            </a:r>
          </a:p>
          <a:p>
            <a:pPr lvl="2"/>
            <a:r>
              <a:rPr lang="en-US" dirty="0" smtClean="0"/>
              <a:t>RTF-approved UES measures at most granular level only</a:t>
            </a:r>
          </a:p>
          <a:p>
            <a:pPr lvl="3"/>
            <a:r>
              <a:rPr lang="en-US" dirty="0" smtClean="0"/>
              <a:t>Ex. Utilities bring forth weighting proposals first</a:t>
            </a:r>
          </a:p>
          <a:p>
            <a:pPr lvl="2"/>
            <a:r>
              <a:rPr lang="en-US" dirty="0" smtClean="0"/>
              <a:t>Creation of detailed principles for when to customize</a:t>
            </a:r>
          </a:p>
          <a:p>
            <a:pPr lvl="3"/>
            <a:r>
              <a:rPr lang="en-US" dirty="0" smtClean="0"/>
              <a:t>Multiple options could quickly exhaust RTF funds</a:t>
            </a:r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Framing Questions for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needs of efficiency programs now compared to 3 years ago?</a:t>
            </a:r>
          </a:p>
          <a:p>
            <a:r>
              <a:rPr lang="en-US" dirty="0" smtClean="0"/>
              <a:t>Is it a priority for the RTF to continue doing the work it is doing, at the same pace?</a:t>
            </a:r>
          </a:p>
          <a:p>
            <a:r>
              <a:rPr lang="en-US" dirty="0" smtClean="0"/>
              <a:t>Even if funding increased significantly, can we ask volunteer RTF members to absorb more?</a:t>
            </a:r>
          </a:p>
          <a:p>
            <a:r>
              <a:rPr lang="en-US" dirty="0" smtClean="0"/>
              <a:t>If the PAC doesn’t see the outside entity research model working, how should RTF </a:t>
            </a:r>
            <a:r>
              <a:rPr lang="en-US" smtClean="0"/>
              <a:t>adjust</a:t>
            </a:r>
            <a:r>
              <a:rPr lang="en-US" smtClean="0"/>
              <a:t>?</a:t>
            </a:r>
            <a:endParaRPr lang="en-US" dirty="0" smtClean="0"/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15869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Agree on a timeline for funding decisions</a:t>
            </a:r>
          </a:p>
          <a:p>
            <a:r>
              <a:rPr lang="en-US" dirty="0" smtClean="0"/>
              <a:t>Solicit feedback from PAC on future needs</a:t>
            </a:r>
          </a:p>
          <a:p>
            <a:r>
              <a:rPr lang="en-US" dirty="0" smtClean="0"/>
              <a:t>Develop a 3-5 year look ahead at budget and workload make-up</a:t>
            </a:r>
          </a:p>
          <a:p>
            <a:r>
              <a:rPr lang="en-US" dirty="0" smtClean="0"/>
              <a:t>Bring back to PAC at next meeting</a:t>
            </a:r>
            <a:endParaRPr lang="en-US" dirty="0"/>
          </a:p>
        </p:txBody>
      </p:sp>
      <p:pic>
        <p:nvPicPr>
          <p:cNvPr id="4" name="Picture 1" descr="logo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1722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6th Pl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6th Plan</Template>
  <TotalTime>3082</TotalTime>
  <Words>377</Words>
  <Application>Microsoft Office PowerPoint</Application>
  <PresentationFormat>On-screen Show (4:3)</PresentationFormat>
  <Paragraphs>54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6th Plan</vt:lpstr>
      <vt:lpstr>Regional Technical Forum Future Funding Discussion </vt:lpstr>
      <vt:lpstr>RTF Workload 2012-2014</vt:lpstr>
      <vt:lpstr>RTF Workload 2012-2014</vt:lpstr>
      <vt:lpstr>Staff Projections for Maintaining Current Workload</vt:lpstr>
      <vt:lpstr>RTF Workload Beyond 2014</vt:lpstr>
      <vt:lpstr>Previous PAC Questions</vt:lpstr>
      <vt:lpstr>Previous PAC Questions</vt:lpstr>
      <vt:lpstr>Framing Questions for the Future</vt:lpstr>
      <vt:lpstr>Next Steps for Staff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Charlie Grist</dc:creator>
  <cp:lastModifiedBy>Nick O'Neil</cp:lastModifiedBy>
  <cp:revision>309</cp:revision>
  <dcterms:created xsi:type="dcterms:W3CDTF">2012-02-28T23:33:45Z</dcterms:created>
  <dcterms:modified xsi:type="dcterms:W3CDTF">2013-11-22T16:20:49Z</dcterms:modified>
</cp:coreProperties>
</file>