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notesMasterIdLst>
    <p:notesMasterId r:id="rId7"/>
  </p:notesMasterIdLst>
  <p:sldIdLst>
    <p:sldId id="256" r:id="rId2"/>
    <p:sldId id="319" r:id="rId3"/>
    <p:sldId id="321" r:id="rId4"/>
    <p:sldId id="320" r:id="rId5"/>
    <p:sldId id="32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llian Charles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08" autoAdjust="0"/>
  </p:normalViewPr>
  <p:slideViewPr>
    <p:cSldViewPr>
      <p:cViewPr varScale="1">
        <p:scale>
          <a:sx n="94" d="100"/>
          <a:sy n="94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E6EF7-A427-46D3-88D0-576D530A21CF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777EE-1410-49C8-888B-BACBFB3EB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777EE-1410-49C8-888B-BACBFB3EBB8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C0C80-06C1-4415-BBB8-606FDFB051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C0C80-06C1-4415-BBB8-606FDFB051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184E-BCB8-442E-868F-516E4E0A4333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F744-C81F-4DF9-8026-85928CE32341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Technical Forum</a:t>
            </a:r>
            <a:br>
              <a:rPr lang="en-US" dirty="0" smtClean="0"/>
            </a:br>
            <a:r>
              <a:rPr lang="en-US" dirty="0" smtClean="0"/>
              <a:t>QC Contractor Review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22, 2013 </a:t>
            </a:r>
          </a:p>
          <a:p>
            <a:r>
              <a:rPr lang="en-US" dirty="0" smtClean="0"/>
              <a:t>RTF PAC Presentation</a:t>
            </a:r>
          </a:p>
          <a:p>
            <a:endParaRPr lang="en-US" dirty="0"/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QC Contract work for 2013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48967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As a reminder, all RTF Staff developed work products are sent to 3</a:t>
            </a:r>
            <a:r>
              <a:rPr lang="en-US" baseline="30000" dirty="0" smtClean="0"/>
              <a:t>rd</a:t>
            </a:r>
            <a:r>
              <a:rPr lang="en-US" dirty="0" smtClean="0"/>
              <a:t> party QC reviewer</a:t>
            </a:r>
          </a:p>
          <a:p>
            <a:r>
              <a:rPr lang="en-US" dirty="0" err="1" smtClean="0"/>
              <a:t>EnerNOC</a:t>
            </a:r>
            <a:r>
              <a:rPr lang="en-US" dirty="0" smtClean="0"/>
              <a:t> won competitively bid RFP to do this work for 2013</a:t>
            </a:r>
          </a:p>
          <a:p>
            <a:r>
              <a:rPr lang="en-US" dirty="0" smtClean="0"/>
              <a:t>Set up QC checklist for work product review</a:t>
            </a:r>
          </a:p>
          <a:p>
            <a:r>
              <a:rPr lang="en-US" dirty="0" smtClean="0"/>
              <a:t>Had mid-year check-in on process and noted several improvements</a:t>
            </a:r>
          </a:p>
          <a:p>
            <a:r>
              <a:rPr lang="en-US" dirty="0" smtClean="0"/>
              <a:t>Informed of possibility of re-bidding work</a:t>
            </a:r>
          </a:p>
        </p:txBody>
      </p:sp>
      <p:pic>
        <p:nvPicPr>
          <p:cNvPr id="6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bring this before the PAC?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RTF generally abides by council contract policy</a:t>
            </a:r>
          </a:p>
          <a:p>
            <a:r>
              <a:rPr lang="en-US" dirty="0" smtClean="0"/>
              <a:t>Council policy states contracts over $25,000 need to be competitively bid</a:t>
            </a:r>
          </a:p>
          <a:p>
            <a:pPr lvl="1"/>
            <a:r>
              <a:rPr lang="en-US" dirty="0" err="1" smtClean="0"/>
              <a:t>EnerNOC</a:t>
            </a:r>
            <a:r>
              <a:rPr lang="en-US" dirty="0" smtClean="0"/>
              <a:t> contract is T&amp;M, not-to-exceed $100,000</a:t>
            </a:r>
          </a:p>
          <a:p>
            <a:r>
              <a:rPr lang="en-US" dirty="0" smtClean="0"/>
              <a:t>Historically contracts have only spanned 1 year</a:t>
            </a:r>
          </a:p>
          <a:p>
            <a:pPr lvl="1"/>
            <a:r>
              <a:rPr lang="en-US" dirty="0" smtClean="0"/>
              <a:t>Funding only guaranteed for single year</a:t>
            </a:r>
          </a:p>
          <a:p>
            <a:r>
              <a:rPr lang="en-US" dirty="0" smtClean="0"/>
              <a:t>Staff would like to extend existing contract with </a:t>
            </a:r>
            <a:r>
              <a:rPr lang="en-US" dirty="0" err="1" smtClean="0"/>
              <a:t>EnerNOC</a:t>
            </a:r>
            <a:r>
              <a:rPr lang="en-US" dirty="0" smtClean="0"/>
              <a:t> instead of rebidding</a:t>
            </a:r>
          </a:p>
          <a:p>
            <a:r>
              <a:rPr lang="en-US" dirty="0" smtClean="0"/>
              <a:t>Council ok with this as long as PAC agrees</a:t>
            </a:r>
          </a:p>
          <a:p>
            <a:pPr lvl="1"/>
            <a:r>
              <a:rPr lang="en-US" dirty="0" smtClean="0"/>
              <a:t>Already cleared with RTF staff and Ops Subcommittee</a:t>
            </a:r>
          </a:p>
          <a:p>
            <a:r>
              <a:rPr lang="en-US" dirty="0" smtClean="0"/>
              <a:t>RTF plans to re-bid QC contract for 2015</a:t>
            </a:r>
            <a:endParaRPr lang="en-US" dirty="0"/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Staff Recommendation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48967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Would like to continue </a:t>
            </a:r>
            <a:r>
              <a:rPr lang="en-US" dirty="0" smtClean="0"/>
              <a:t>to use </a:t>
            </a:r>
            <a:r>
              <a:rPr lang="en-US" dirty="0" err="1" smtClean="0"/>
              <a:t>EnerNOC</a:t>
            </a:r>
            <a:r>
              <a:rPr lang="en-US" dirty="0" smtClean="0"/>
              <a:t> for </a:t>
            </a:r>
            <a:r>
              <a:rPr lang="en-US" dirty="0" smtClean="0"/>
              <a:t>2014 QC reviews</a:t>
            </a:r>
          </a:p>
          <a:p>
            <a:r>
              <a:rPr lang="en-US" dirty="0" smtClean="0"/>
              <a:t>Very </a:t>
            </a:r>
            <a:r>
              <a:rPr lang="en-US" dirty="0" smtClean="0"/>
              <a:t>thorough </a:t>
            </a:r>
            <a:r>
              <a:rPr lang="en-US" dirty="0" smtClean="0"/>
              <a:t>reviews thus far</a:t>
            </a:r>
          </a:p>
          <a:p>
            <a:r>
              <a:rPr lang="en-US" dirty="0" smtClean="0"/>
              <a:t>Decreased review time in work products, despite increase in complexity (ex. LED workbook)</a:t>
            </a:r>
          </a:p>
          <a:p>
            <a:r>
              <a:rPr lang="en-US" dirty="0" smtClean="0"/>
              <a:t>Investment in time to bring their staff up to speed has made reviews more productive </a:t>
            </a:r>
          </a:p>
          <a:p>
            <a:pPr lvl="1"/>
            <a:r>
              <a:rPr lang="en-US" dirty="0" smtClean="0"/>
              <a:t>Better $/work product value</a:t>
            </a:r>
          </a:p>
          <a:p>
            <a:r>
              <a:rPr lang="en-US" dirty="0" smtClean="0"/>
              <a:t>Nearing end of legacy measure review</a:t>
            </a:r>
          </a:p>
          <a:p>
            <a:r>
              <a:rPr lang="en-US" dirty="0" smtClean="0"/>
              <a:t>Intend to review areas to improve </a:t>
            </a:r>
            <a:r>
              <a:rPr lang="en-US" dirty="0" smtClean="0"/>
              <a:t>focus </a:t>
            </a:r>
            <a:r>
              <a:rPr lang="en-US" dirty="0" smtClean="0"/>
              <a:t>on</a:t>
            </a:r>
          </a:p>
          <a:p>
            <a:pPr lvl="1"/>
            <a:r>
              <a:rPr lang="en-US" dirty="0" smtClean="0"/>
              <a:t>Ex. </a:t>
            </a:r>
            <a:r>
              <a:rPr lang="en-US" dirty="0" smtClean="0"/>
              <a:t>S</a:t>
            </a:r>
            <a:r>
              <a:rPr lang="en-US" dirty="0" smtClean="0"/>
              <a:t>avings </a:t>
            </a:r>
            <a:r>
              <a:rPr lang="en-US" dirty="0" smtClean="0"/>
              <a:t>methodology </a:t>
            </a:r>
            <a:r>
              <a:rPr lang="en-US" dirty="0" smtClean="0"/>
              <a:t>tracking what </a:t>
            </a:r>
            <a:r>
              <a:rPr lang="en-US" dirty="0" smtClean="0"/>
              <a:t>the RTF </a:t>
            </a:r>
            <a:r>
              <a:rPr lang="en-US" dirty="0" smtClean="0"/>
              <a:t>approved</a:t>
            </a:r>
            <a:endParaRPr lang="en-US" dirty="0"/>
          </a:p>
        </p:txBody>
      </p:sp>
      <p:pic>
        <p:nvPicPr>
          <p:cNvPr id="6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Sole Source Justification Memo</a:t>
            </a:r>
          </a:p>
          <a:p>
            <a:r>
              <a:rPr lang="en-US" dirty="0" smtClean="0"/>
              <a:t>Example Measure Review</a:t>
            </a:r>
          </a:p>
          <a:p>
            <a:pPr lvl="1"/>
            <a:r>
              <a:rPr lang="en-US" dirty="0" smtClean="0"/>
              <a:t>LED Review Memo</a:t>
            </a:r>
          </a:p>
          <a:p>
            <a:pPr lvl="1"/>
            <a:r>
              <a:rPr lang="en-US" dirty="0" smtClean="0"/>
              <a:t>LED Discussions w/ Staff (Rounds 1 &amp; 2)</a:t>
            </a:r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3083</TotalTime>
  <Words>254</Words>
  <Application>Microsoft Office PowerPoint</Application>
  <PresentationFormat>On-screen Show (4:3)</PresentationFormat>
  <Paragraphs>36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6th Plan</vt:lpstr>
      <vt:lpstr>Regional Technical Forum QC Contractor Review </vt:lpstr>
      <vt:lpstr>QC Contract work for 2013</vt:lpstr>
      <vt:lpstr>Why bring this before the PAC?</vt:lpstr>
      <vt:lpstr>Staff Recommendation</vt:lpstr>
      <vt:lpstr>Support Documents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Grist</dc:creator>
  <cp:lastModifiedBy>Nick O'Neil</cp:lastModifiedBy>
  <cp:revision>307</cp:revision>
  <dcterms:created xsi:type="dcterms:W3CDTF">2012-02-28T23:33:45Z</dcterms:created>
  <dcterms:modified xsi:type="dcterms:W3CDTF">2013-11-22T01:54:06Z</dcterms:modified>
</cp:coreProperties>
</file>