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7" r:id="rId4"/>
    <p:sldId id="272" r:id="rId5"/>
    <p:sldId id="268" r:id="rId6"/>
    <p:sldId id="281" r:id="rId7"/>
    <p:sldId id="273" r:id="rId8"/>
    <p:sldId id="275" r:id="rId9"/>
    <p:sldId id="276" r:id="rId10"/>
    <p:sldId id="278" r:id="rId11"/>
    <p:sldId id="277" r:id="rId12"/>
    <p:sldId id="279" r:id="rId13"/>
    <p:sldId id="286" r:id="rId14"/>
    <p:sldId id="282" r:id="rId15"/>
    <p:sldId id="284" r:id="rId16"/>
    <p:sldId id="285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7681" autoAdjust="0"/>
  </p:normalViewPr>
  <p:slideViewPr>
    <p:cSldViewPr>
      <p:cViewPr varScale="1">
        <p:scale>
          <a:sx n="113" d="100"/>
          <a:sy n="11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936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6AE2E0-F8D9-4D6D-AD5A-F173207E9E24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</dgm:pt>
    <dgm:pt modelId="{A2D0648D-78EB-49F4-A5D8-11E76DDECEDE}">
      <dgm:prSet phldrT="[Text]"/>
      <dgm:spPr>
        <a:solidFill>
          <a:schemeClr val="accent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Planning</a:t>
          </a:r>
          <a:endParaRPr lang="en-US" b="1" dirty="0">
            <a:solidFill>
              <a:sysClr val="windowText" lastClr="000000"/>
            </a:solidFill>
          </a:endParaRPr>
        </a:p>
      </dgm:t>
    </dgm:pt>
    <dgm:pt modelId="{7B6BD7F5-F5DB-4FE6-B2B3-6EB204BF0878}" type="parTrans" cxnId="{6A76237A-0FA3-4265-AD23-80748773C5E9}">
      <dgm:prSet/>
      <dgm:spPr/>
      <dgm:t>
        <a:bodyPr/>
        <a:lstStyle/>
        <a:p>
          <a:endParaRPr lang="en-US"/>
        </a:p>
      </dgm:t>
    </dgm:pt>
    <dgm:pt modelId="{810C796B-D0EB-4B00-9444-AE0C48154058}" type="sibTrans" cxnId="{6A76237A-0FA3-4265-AD23-80748773C5E9}">
      <dgm:prSet/>
      <dgm:spPr/>
      <dgm:t>
        <a:bodyPr/>
        <a:lstStyle/>
        <a:p>
          <a:endParaRPr lang="en-US"/>
        </a:p>
      </dgm:t>
    </dgm:pt>
    <dgm:pt modelId="{7D28BB2E-2B00-4856-8613-C5710CC2A43E}">
      <dgm:prSet phldrT="[Text]"/>
      <dgm:spPr>
        <a:solidFill>
          <a:schemeClr val="accent6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Provisional</a:t>
          </a:r>
          <a:endParaRPr lang="en-US" b="1" dirty="0">
            <a:solidFill>
              <a:sysClr val="windowText" lastClr="000000"/>
            </a:solidFill>
          </a:endParaRPr>
        </a:p>
      </dgm:t>
    </dgm:pt>
    <dgm:pt modelId="{CF53DD0D-7917-4A99-8B23-608C609D77C3}" type="parTrans" cxnId="{DEA065E8-CBBE-4246-B76D-65F896403BD2}">
      <dgm:prSet/>
      <dgm:spPr/>
      <dgm:t>
        <a:bodyPr/>
        <a:lstStyle/>
        <a:p>
          <a:endParaRPr lang="en-US"/>
        </a:p>
      </dgm:t>
    </dgm:pt>
    <dgm:pt modelId="{B58A94B3-BDB2-4194-BDB1-B7D009401F4F}" type="sibTrans" cxnId="{DEA065E8-CBBE-4246-B76D-65F896403BD2}">
      <dgm:prSet/>
      <dgm:spPr/>
      <dgm:t>
        <a:bodyPr/>
        <a:lstStyle/>
        <a:p>
          <a:endParaRPr lang="en-US"/>
        </a:p>
      </dgm:t>
    </dgm:pt>
    <dgm:pt modelId="{D19C2AFC-49C5-4A8F-A9AC-E04A4A3BAD0B}">
      <dgm:prSet phldrT="[Text]"/>
      <dgm:spPr>
        <a:solidFill>
          <a:schemeClr val="accent3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Proven</a:t>
          </a:r>
        </a:p>
      </dgm:t>
    </dgm:pt>
    <dgm:pt modelId="{0831131B-DCA9-4140-BF64-756C2E81840C}" type="parTrans" cxnId="{35AD80D9-E9A7-4BB9-8EAA-FA7B72076381}">
      <dgm:prSet/>
      <dgm:spPr/>
      <dgm:t>
        <a:bodyPr/>
        <a:lstStyle/>
        <a:p>
          <a:endParaRPr lang="en-US"/>
        </a:p>
      </dgm:t>
    </dgm:pt>
    <dgm:pt modelId="{6DBDAA9A-3A43-424B-ABBB-7FE8550D12C8}" type="sibTrans" cxnId="{35AD80D9-E9A7-4BB9-8EAA-FA7B72076381}">
      <dgm:prSet/>
      <dgm:spPr/>
      <dgm:t>
        <a:bodyPr/>
        <a:lstStyle/>
        <a:p>
          <a:endParaRPr lang="en-US"/>
        </a:p>
      </dgm:t>
    </dgm:pt>
    <dgm:pt modelId="{E704E4F7-B28A-48E0-9DDF-6738B9ECFF03}" type="pres">
      <dgm:prSet presAssocID="{896AE2E0-F8D9-4D6D-AD5A-F173207E9E24}" presName="CompostProcess" presStyleCnt="0">
        <dgm:presLayoutVars>
          <dgm:dir/>
          <dgm:resizeHandles val="exact"/>
        </dgm:presLayoutVars>
      </dgm:prSet>
      <dgm:spPr/>
    </dgm:pt>
    <dgm:pt modelId="{FBE00921-EA41-44D4-BB5D-E67F757F30BF}" type="pres">
      <dgm:prSet presAssocID="{896AE2E0-F8D9-4D6D-AD5A-F173207E9E24}" presName="arrow" presStyleLbl="bgShp" presStyleIdx="0" presStyleCnt="1"/>
      <dgm:spPr>
        <a:solidFill>
          <a:schemeClr val="accent1">
            <a:lumMod val="40000"/>
            <a:lumOff val="60000"/>
          </a:schemeClr>
        </a:solidFill>
      </dgm:spPr>
    </dgm:pt>
    <dgm:pt modelId="{9D472AD0-3024-4812-965C-B1D7AF62C2F0}" type="pres">
      <dgm:prSet presAssocID="{896AE2E0-F8D9-4D6D-AD5A-F173207E9E24}" presName="linearProcess" presStyleCnt="0"/>
      <dgm:spPr/>
    </dgm:pt>
    <dgm:pt modelId="{4E99A0D2-7E35-4AED-B493-51013143D80D}" type="pres">
      <dgm:prSet presAssocID="{A2D0648D-78EB-49F4-A5D8-11E76DDECED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95FF06-6308-4538-B151-14E6CABB07C8}" type="pres">
      <dgm:prSet presAssocID="{810C796B-D0EB-4B00-9444-AE0C48154058}" presName="sibTrans" presStyleCnt="0"/>
      <dgm:spPr/>
    </dgm:pt>
    <dgm:pt modelId="{8C7DE2B5-5453-4194-B5EE-7F2D76765621}" type="pres">
      <dgm:prSet presAssocID="{7D28BB2E-2B00-4856-8613-C5710CC2A43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33909C-4586-4C21-9CBC-3650DA49451E}" type="pres">
      <dgm:prSet presAssocID="{B58A94B3-BDB2-4194-BDB1-B7D009401F4F}" presName="sibTrans" presStyleCnt="0"/>
      <dgm:spPr/>
    </dgm:pt>
    <dgm:pt modelId="{1B0FA013-97DA-4122-8FE3-A6E58AA9E482}" type="pres">
      <dgm:prSet presAssocID="{D19C2AFC-49C5-4A8F-A9AC-E04A4A3BAD0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AD80D9-E9A7-4BB9-8EAA-FA7B72076381}" srcId="{896AE2E0-F8D9-4D6D-AD5A-F173207E9E24}" destId="{D19C2AFC-49C5-4A8F-A9AC-E04A4A3BAD0B}" srcOrd="2" destOrd="0" parTransId="{0831131B-DCA9-4140-BF64-756C2E81840C}" sibTransId="{6DBDAA9A-3A43-424B-ABBB-7FE8550D12C8}"/>
    <dgm:cxn modelId="{7D6A3B64-D8FF-4139-A4FE-DECB68F09DE8}" type="presOf" srcId="{896AE2E0-F8D9-4D6D-AD5A-F173207E9E24}" destId="{E704E4F7-B28A-48E0-9DDF-6738B9ECFF03}" srcOrd="0" destOrd="0" presId="urn:microsoft.com/office/officeart/2005/8/layout/hProcess9"/>
    <dgm:cxn modelId="{1386954A-746F-46F2-A991-3F9BE8957F98}" type="presOf" srcId="{D19C2AFC-49C5-4A8F-A9AC-E04A4A3BAD0B}" destId="{1B0FA013-97DA-4122-8FE3-A6E58AA9E482}" srcOrd="0" destOrd="0" presId="urn:microsoft.com/office/officeart/2005/8/layout/hProcess9"/>
    <dgm:cxn modelId="{6A76237A-0FA3-4265-AD23-80748773C5E9}" srcId="{896AE2E0-F8D9-4D6D-AD5A-F173207E9E24}" destId="{A2D0648D-78EB-49F4-A5D8-11E76DDECEDE}" srcOrd="0" destOrd="0" parTransId="{7B6BD7F5-F5DB-4FE6-B2B3-6EB204BF0878}" sibTransId="{810C796B-D0EB-4B00-9444-AE0C48154058}"/>
    <dgm:cxn modelId="{DEA065E8-CBBE-4246-B76D-65F896403BD2}" srcId="{896AE2E0-F8D9-4D6D-AD5A-F173207E9E24}" destId="{7D28BB2E-2B00-4856-8613-C5710CC2A43E}" srcOrd="1" destOrd="0" parTransId="{CF53DD0D-7917-4A99-8B23-608C609D77C3}" sibTransId="{B58A94B3-BDB2-4194-BDB1-B7D009401F4F}"/>
    <dgm:cxn modelId="{330F219B-0874-42A5-8613-8831697F6A59}" type="presOf" srcId="{7D28BB2E-2B00-4856-8613-C5710CC2A43E}" destId="{8C7DE2B5-5453-4194-B5EE-7F2D76765621}" srcOrd="0" destOrd="0" presId="urn:microsoft.com/office/officeart/2005/8/layout/hProcess9"/>
    <dgm:cxn modelId="{F8DB0F60-C078-441B-93A4-BB22D2E6C756}" type="presOf" srcId="{A2D0648D-78EB-49F4-A5D8-11E76DDECEDE}" destId="{4E99A0D2-7E35-4AED-B493-51013143D80D}" srcOrd="0" destOrd="0" presId="urn:microsoft.com/office/officeart/2005/8/layout/hProcess9"/>
    <dgm:cxn modelId="{2425461D-2EEF-4CFF-AC65-2F34CF5166CB}" type="presParOf" srcId="{E704E4F7-B28A-48E0-9DDF-6738B9ECFF03}" destId="{FBE00921-EA41-44D4-BB5D-E67F757F30BF}" srcOrd="0" destOrd="0" presId="urn:microsoft.com/office/officeart/2005/8/layout/hProcess9"/>
    <dgm:cxn modelId="{F8C18732-CE17-4238-B1A7-ECA25D6FE0C2}" type="presParOf" srcId="{E704E4F7-B28A-48E0-9DDF-6738B9ECFF03}" destId="{9D472AD0-3024-4812-965C-B1D7AF62C2F0}" srcOrd="1" destOrd="0" presId="urn:microsoft.com/office/officeart/2005/8/layout/hProcess9"/>
    <dgm:cxn modelId="{22EC950A-1341-4CCA-951A-DE8FF80768A5}" type="presParOf" srcId="{9D472AD0-3024-4812-965C-B1D7AF62C2F0}" destId="{4E99A0D2-7E35-4AED-B493-51013143D80D}" srcOrd="0" destOrd="0" presId="urn:microsoft.com/office/officeart/2005/8/layout/hProcess9"/>
    <dgm:cxn modelId="{71127B2E-6F4C-42C8-ACAA-1D5DB26BBB01}" type="presParOf" srcId="{9D472AD0-3024-4812-965C-B1D7AF62C2F0}" destId="{AB95FF06-6308-4538-B151-14E6CABB07C8}" srcOrd="1" destOrd="0" presId="urn:microsoft.com/office/officeart/2005/8/layout/hProcess9"/>
    <dgm:cxn modelId="{5325ABFA-55D3-4908-9924-E75FDBDF0465}" type="presParOf" srcId="{9D472AD0-3024-4812-965C-B1D7AF62C2F0}" destId="{8C7DE2B5-5453-4194-B5EE-7F2D76765621}" srcOrd="2" destOrd="0" presId="urn:microsoft.com/office/officeart/2005/8/layout/hProcess9"/>
    <dgm:cxn modelId="{0D69EB10-D54C-4F8E-BCF1-3117490F01C9}" type="presParOf" srcId="{9D472AD0-3024-4812-965C-B1D7AF62C2F0}" destId="{D733909C-4586-4C21-9CBC-3650DA49451E}" srcOrd="3" destOrd="0" presId="urn:microsoft.com/office/officeart/2005/8/layout/hProcess9"/>
    <dgm:cxn modelId="{730AA1C8-3075-4A70-ABB0-A836057863D3}" type="presParOf" srcId="{9D472AD0-3024-4812-965C-B1D7AF62C2F0}" destId="{1B0FA013-97DA-4122-8FE3-A6E58AA9E48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600708-DB44-4031-A5F7-97D7CCA8AA77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FB1CAFD-28E8-414A-8AFC-D0A0829BE7FD}">
      <dgm:prSet phldrT="[Text]"/>
      <dgm:spPr/>
      <dgm:t>
        <a:bodyPr/>
        <a:lstStyle/>
        <a:p>
          <a:r>
            <a:rPr lang="en-US" b="1" dirty="0" smtClean="0"/>
            <a:t>Non-Proven Measures</a:t>
          </a:r>
          <a:endParaRPr lang="en-US" b="1" dirty="0"/>
        </a:p>
      </dgm:t>
    </dgm:pt>
    <dgm:pt modelId="{8C149840-BCF6-48D0-8319-F96A626C1746}" type="parTrans" cxnId="{DB6C15C2-289D-47A5-8D39-C9B0CBB339F1}">
      <dgm:prSet/>
      <dgm:spPr/>
      <dgm:t>
        <a:bodyPr/>
        <a:lstStyle/>
        <a:p>
          <a:endParaRPr lang="en-US"/>
        </a:p>
      </dgm:t>
    </dgm:pt>
    <dgm:pt modelId="{EB9BBD21-DF9B-40BC-8272-8862F3C97E0B}" type="sibTrans" cxnId="{DB6C15C2-289D-47A5-8D39-C9B0CBB339F1}">
      <dgm:prSet/>
      <dgm:spPr/>
      <dgm:t>
        <a:bodyPr/>
        <a:lstStyle/>
        <a:p>
          <a:endParaRPr lang="en-US"/>
        </a:p>
      </dgm:t>
    </dgm:pt>
    <dgm:pt modelId="{7BB19D01-CB3E-4699-901A-CE36A1786C91}">
      <dgm:prSet phldrT="[Text]"/>
      <dgm:spPr/>
      <dgm:t>
        <a:bodyPr/>
        <a:lstStyle/>
        <a:p>
          <a:r>
            <a:rPr lang="en-US" dirty="0" smtClean="0"/>
            <a:t>Identification of deficiencies in measure reliability</a:t>
          </a:r>
          <a:endParaRPr lang="en-US" dirty="0"/>
        </a:p>
      </dgm:t>
    </dgm:pt>
    <dgm:pt modelId="{1B5663C8-BE56-44C7-8AC3-5EBF571C8610}" type="parTrans" cxnId="{DA36CF14-6AA2-49BC-9E39-1795AFA7B91A}">
      <dgm:prSet/>
      <dgm:spPr/>
      <dgm:t>
        <a:bodyPr/>
        <a:lstStyle/>
        <a:p>
          <a:endParaRPr lang="en-US"/>
        </a:p>
      </dgm:t>
    </dgm:pt>
    <dgm:pt modelId="{1188AE0C-4364-4229-9A69-FB0BADEDCB3A}" type="sibTrans" cxnId="{DA36CF14-6AA2-49BC-9E39-1795AFA7B91A}">
      <dgm:prSet/>
      <dgm:spPr/>
      <dgm:t>
        <a:bodyPr/>
        <a:lstStyle/>
        <a:p>
          <a:endParaRPr lang="en-US"/>
        </a:p>
      </dgm:t>
    </dgm:pt>
    <dgm:pt modelId="{40E91EF3-F439-48AC-B677-D3EE5FB0F931}">
      <dgm:prSet phldrT="[Text]"/>
      <dgm:spPr/>
      <dgm:t>
        <a:bodyPr/>
        <a:lstStyle/>
        <a:p>
          <a:r>
            <a:rPr lang="en-US" b="1" dirty="0" smtClean="0"/>
            <a:t>Proven Measures</a:t>
          </a:r>
          <a:endParaRPr lang="en-US" b="1" dirty="0"/>
        </a:p>
      </dgm:t>
    </dgm:pt>
    <dgm:pt modelId="{36BE2CCC-931D-432F-A146-5AB285059A86}" type="parTrans" cxnId="{ACDF5B7E-9A3B-4A3A-97E2-BA8C4C43259E}">
      <dgm:prSet/>
      <dgm:spPr/>
      <dgm:t>
        <a:bodyPr/>
        <a:lstStyle/>
        <a:p>
          <a:endParaRPr lang="en-US"/>
        </a:p>
      </dgm:t>
    </dgm:pt>
    <dgm:pt modelId="{35DDBE10-E8FC-4E9F-988C-EA8061DFEB53}" type="sibTrans" cxnId="{ACDF5B7E-9A3B-4A3A-97E2-BA8C4C43259E}">
      <dgm:prSet/>
      <dgm:spPr/>
      <dgm:t>
        <a:bodyPr/>
        <a:lstStyle/>
        <a:p>
          <a:endParaRPr lang="en-US"/>
        </a:p>
      </dgm:t>
    </dgm:pt>
    <dgm:pt modelId="{0EA75D33-B836-4F7A-94B6-897859C9D529}">
      <dgm:prSet phldrT="[Text]"/>
      <dgm:spPr/>
      <dgm:t>
        <a:bodyPr/>
        <a:lstStyle/>
        <a:p>
          <a:r>
            <a:rPr lang="en-US" dirty="0" smtClean="0"/>
            <a:t>Development of a clearinghouse of evaluation research</a:t>
          </a:r>
          <a:endParaRPr lang="en-US" dirty="0"/>
        </a:p>
      </dgm:t>
    </dgm:pt>
    <dgm:pt modelId="{474CD59C-EF89-40F2-9A13-5368A5790C4C}" type="parTrans" cxnId="{9E58A825-37BF-4A0E-9117-ADB4D74F5A4E}">
      <dgm:prSet/>
      <dgm:spPr/>
      <dgm:t>
        <a:bodyPr/>
        <a:lstStyle/>
        <a:p>
          <a:endParaRPr lang="en-US"/>
        </a:p>
      </dgm:t>
    </dgm:pt>
    <dgm:pt modelId="{03644964-B868-42A6-BD1A-9738364EDE4C}" type="sibTrans" cxnId="{9E58A825-37BF-4A0E-9117-ADB4D74F5A4E}">
      <dgm:prSet/>
      <dgm:spPr/>
      <dgm:t>
        <a:bodyPr/>
        <a:lstStyle/>
        <a:p>
          <a:endParaRPr lang="en-US"/>
        </a:p>
      </dgm:t>
    </dgm:pt>
    <dgm:pt modelId="{7426D655-2A3D-4D77-B109-BA4038444FF8}">
      <dgm:prSet phldrT="[Text]"/>
      <dgm:spPr/>
      <dgm:t>
        <a:bodyPr/>
        <a:lstStyle/>
        <a:p>
          <a:r>
            <a:rPr lang="en-US" dirty="0" smtClean="0"/>
            <a:t>Development of research plans to address those deficiencies</a:t>
          </a:r>
          <a:endParaRPr lang="en-US" dirty="0"/>
        </a:p>
      </dgm:t>
    </dgm:pt>
    <dgm:pt modelId="{69DA040D-0F1C-4C98-BBA7-0EB44B40396B}" type="parTrans" cxnId="{9804DF2B-CC7D-4278-8C55-221C10754A93}">
      <dgm:prSet/>
      <dgm:spPr/>
      <dgm:t>
        <a:bodyPr/>
        <a:lstStyle/>
        <a:p>
          <a:endParaRPr lang="en-US"/>
        </a:p>
      </dgm:t>
    </dgm:pt>
    <dgm:pt modelId="{3D0FB545-88DC-41AC-B55F-18D73365B9F2}" type="sibTrans" cxnId="{9804DF2B-CC7D-4278-8C55-221C10754A93}">
      <dgm:prSet/>
      <dgm:spPr/>
      <dgm:t>
        <a:bodyPr/>
        <a:lstStyle/>
        <a:p>
          <a:endParaRPr lang="en-US"/>
        </a:p>
      </dgm:t>
    </dgm:pt>
    <dgm:pt modelId="{2B81F6B9-48A6-4DC0-A4D0-90C193C23119}">
      <dgm:prSet phldrT="[Text]"/>
      <dgm:spPr/>
      <dgm:t>
        <a:bodyPr/>
        <a:lstStyle/>
        <a:p>
          <a:r>
            <a:rPr lang="en-US" dirty="0" smtClean="0"/>
            <a:t>Reliance on the region to conduct the research</a:t>
          </a:r>
          <a:endParaRPr lang="en-US" dirty="0"/>
        </a:p>
      </dgm:t>
    </dgm:pt>
    <dgm:pt modelId="{39C9EF3D-AECC-4930-8112-38E3F2C5EE8A}" type="parTrans" cxnId="{CD4B9476-B4CC-43BC-AFC2-5CFE6115944E}">
      <dgm:prSet/>
      <dgm:spPr/>
      <dgm:t>
        <a:bodyPr/>
        <a:lstStyle/>
        <a:p>
          <a:endParaRPr lang="en-US"/>
        </a:p>
      </dgm:t>
    </dgm:pt>
    <dgm:pt modelId="{4A66FC77-57E2-45DB-97C8-55F8D125A2EB}" type="sibTrans" cxnId="{CD4B9476-B4CC-43BC-AFC2-5CFE6115944E}">
      <dgm:prSet/>
      <dgm:spPr/>
      <dgm:t>
        <a:bodyPr/>
        <a:lstStyle/>
        <a:p>
          <a:endParaRPr lang="en-US"/>
        </a:p>
      </dgm:t>
    </dgm:pt>
    <dgm:pt modelId="{DD551006-A330-442B-9D3A-F0E53AFA93B2}">
      <dgm:prSet phldrT="[Text]"/>
      <dgm:spPr/>
      <dgm:t>
        <a:bodyPr/>
        <a:lstStyle/>
        <a:p>
          <a:r>
            <a:rPr lang="en-US" dirty="0" smtClean="0"/>
            <a:t>Leveraging regional research (and beyond) to inform measure updates</a:t>
          </a:r>
          <a:endParaRPr lang="en-US" dirty="0"/>
        </a:p>
      </dgm:t>
    </dgm:pt>
    <dgm:pt modelId="{352F62E8-3AF3-463D-9B43-26492EBB4CCF}" type="parTrans" cxnId="{4FAD5791-AA4E-4D5E-8033-4372F97AE604}">
      <dgm:prSet/>
      <dgm:spPr/>
      <dgm:t>
        <a:bodyPr/>
        <a:lstStyle/>
        <a:p>
          <a:endParaRPr lang="en-US"/>
        </a:p>
      </dgm:t>
    </dgm:pt>
    <dgm:pt modelId="{253CFA66-C868-4FAF-83BF-77E70E4493FB}" type="sibTrans" cxnId="{4FAD5791-AA4E-4D5E-8033-4372F97AE604}">
      <dgm:prSet/>
      <dgm:spPr/>
      <dgm:t>
        <a:bodyPr/>
        <a:lstStyle/>
        <a:p>
          <a:endParaRPr lang="en-US"/>
        </a:p>
      </dgm:t>
    </dgm:pt>
    <dgm:pt modelId="{A726B965-799F-4092-9D98-BB0AAB7DAA37}">
      <dgm:prSet phldrT="[Text]"/>
      <dgm:spPr/>
      <dgm:t>
        <a:bodyPr/>
        <a:lstStyle/>
        <a:p>
          <a:r>
            <a:rPr lang="en-US" dirty="0" smtClean="0"/>
            <a:t>Reliance on the region to define, conduct, and inform on related research</a:t>
          </a:r>
          <a:endParaRPr lang="en-US" dirty="0"/>
        </a:p>
      </dgm:t>
    </dgm:pt>
    <dgm:pt modelId="{C89B0578-F78A-448B-801E-D4A6E7B64FEB}" type="parTrans" cxnId="{B3BA2C15-C566-47C8-A9E8-E2DAE75DC22A}">
      <dgm:prSet/>
      <dgm:spPr/>
      <dgm:t>
        <a:bodyPr/>
        <a:lstStyle/>
        <a:p>
          <a:endParaRPr lang="en-US"/>
        </a:p>
      </dgm:t>
    </dgm:pt>
    <dgm:pt modelId="{6495D9B5-CDD8-405D-A760-7950AF0A34CE}" type="sibTrans" cxnId="{B3BA2C15-C566-47C8-A9E8-E2DAE75DC22A}">
      <dgm:prSet/>
      <dgm:spPr/>
      <dgm:t>
        <a:bodyPr/>
        <a:lstStyle/>
        <a:p>
          <a:endParaRPr lang="en-US"/>
        </a:p>
      </dgm:t>
    </dgm:pt>
    <dgm:pt modelId="{D863BBA2-07C7-43A5-B459-0B7E13ED4E19}" type="pres">
      <dgm:prSet presAssocID="{0B600708-DB44-4031-A5F7-97D7CCA8AA7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BAB5FF-ED47-4690-B166-148DACA9D02B}" type="pres">
      <dgm:prSet presAssocID="{5FB1CAFD-28E8-414A-8AFC-D0A0829BE7FD}" presName="composite" presStyleCnt="0"/>
      <dgm:spPr/>
    </dgm:pt>
    <dgm:pt modelId="{C89CA100-9B90-4921-8EEC-A9B0FD987E19}" type="pres">
      <dgm:prSet presAssocID="{5FB1CAFD-28E8-414A-8AFC-D0A0829BE7FD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B483C2-C3FE-42D2-BDCE-8E46383BE540}" type="pres">
      <dgm:prSet presAssocID="{5FB1CAFD-28E8-414A-8AFC-D0A0829BE7FD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DB77CB-4820-4306-B893-827631A887C0}" type="pres">
      <dgm:prSet presAssocID="{EB9BBD21-DF9B-40BC-8272-8862F3C97E0B}" presName="space" presStyleCnt="0"/>
      <dgm:spPr/>
    </dgm:pt>
    <dgm:pt modelId="{349F31F3-85D9-4564-99C6-6F4D7CC79460}" type="pres">
      <dgm:prSet presAssocID="{40E91EF3-F439-48AC-B677-D3EE5FB0F931}" presName="composite" presStyleCnt="0"/>
      <dgm:spPr/>
    </dgm:pt>
    <dgm:pt modelId="{B2A2CF40-17FA-48B3-9223-51F4859A50E1}" type="pres">
      <dgm:prSet presAssocID="{40E91EF3-F439-48AC-B677-D3EE5FB0F93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790857-1E68-4EB3-AE15-E6F94591506E}" type="pres">
      <dgm:prSet presAssocID="{40E91EF3-F439-48AC-B677-D3EE5FB0F931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ACDC07-072B-4FE1-83FE-A2AAEB24F75D}" type="presOf" srcId="{7BB19D01-CB3E-4699-901A-CE36A1786C91}" destId="{0BB483C2-C3FE-42D2-BDCE-8E46383BE540}" srcOrd="0" destOrd="0" presId="urn:microsoft.com/office/officeart/2005/8/layout/hList1"/>
    <dgm:cxn modelId="{4FAD5791-AA4E-4D5E-8033-4372F97AE604}" srcId="{40E91EF3-F439-48AC-B677-D3EE5FB0F931}" destId="{DD551006-A330-442B-9D3A-F0E53AFA93B2}" srcOrd="0" destOrd="0" parTransId="{352F62E8-3AF3-463D-9B43-26492EBB4CCF}" sibTransId="{253CFA66-C868-4FAF-83BF-77E70E4493FB}"/>
    <dgm:cxn modelId="{2039D215-389D-46B4-A46E-B94D2157965C}" type="presOf" srcId="{A726B965-799F-4092-9D98-BB0AAB7DAA37}" destId="{1D790857-1E68-4EB3-AE15-E6F94591506E}" srcOrd="0" destOrd="2" presId="urn:microsoft.com/office/officeart/2005/8/layout/hList1"/>
    <dgm:cxn modelId="{0642DB13-212E-4C0E-A2E5-5FE431ADFEEE}" type="presOf" srcId="{0EA75D33-B836-4F7A-94B6-897859C9D529}" destId="{1D790857-1E68-4EB3-AE15-E6F94591506E}" srcOrd="0" destOrd="1" presId="urn:microsoft.com/office/officeart/2005/8/layout/hList1"/>
    <dgm:cxn modelId="{80015B40-C561-46D0-871D-9A6BB9795C22}" type="presOf" srcId="{DD551006-A330-442B-9D3A-F0E53AFA93B2}" destId="{1D790857-1E68-4EB3-AE15-E6F94591506E}" srcOrd="0" destOrd="0" presId="urn:microsoft.com/office/officeart/2005/8/layout/hList1"/>
    <dgm:cxn modelId="{6281B9DF-D578-4D8F-93F5-A3CF90528DEB}" type="presOf" srcId="{40E91EF3-F439-48AC-B677-D3EE5FB0F931}" destId="{B2A2CF40-17FA-48B3-9223-51F4859A50E1}" srcOrd="0" destOrd="0" presId="urn:microsoft.com/office/officeart/2005/8/layout/hList1"/>
    <dgm:cxn modelId="{9E58A825-37BF-4A0E-9117-ADB4D74F5A4E}" srcId="{40E91EF3-F439-48AC-B677-D3EE5FB0F931}" destId="{0EA75D33-B836-4F7A-94B6-897859C9D529}" srcOrd="1" destOrd="0" parTransId="{474CD59C-EF89-40F2-9A13-5368A5790C4C}" sibTransId="{03644964-B868-42A6-BD1A-9738364EDE4C}"/>
    <dgm:cxn modelId="{CD4B9476-B4CC-43BC-AFC2-5CFE6115944E}" srcId="{5FB1CAFD-28E8-414A-8AFC-D0A0829BE7FD}" destId="{2B81F6B9-48A6-4DC0-A4D0-90C193C23119}" srcOrd="2" destOrd="0" parTransId="{39C9EF3D-AECC-4930-8112-38E3F2C5EE8A}" sibTransId="{4A66FC77-57E2-45DB-97C8-55F8D125A2EB}"/>
    <dgm:cxn modelId="{DB747D55-1197-4817-841C-65342EB646A9}" type="presOf" srcId="{7426D655-2A3D-4D77-B109-BA4038444FF8}" destId="{0BB483C2-C3FE-42D2-BDCE-8E46383BE540}" srcOrd="0" destOrd="1" presId="urn:microsoft.com/office/officeart/2005/8/layout/hList1"/>
    <dgm:cxn modelId="{ACDF5B7E-9A3B-4A3A-97E2-BA8C4C43259E}" srcId="{0B600708-DB44-4031-A5F7-97D7CCA8AA77}" destId="{40E91EF3-F439-48AC-B677-D3EE5FB0F931}" srcOrd="1" destOrd="0" parTransId="{36BE2CCC-931D-432F-A146-5AB285059A86}" sibTransId="{35DDBE10-E8FC-4E9F-988C-EA8061DFEB53}"/>
    <dgm:cxn modelId="{DB6C15C2-289D-47A5-8D39-C9B0CBB339F1}" srcId="{0B600708-DB44-4031-A5F7-97D7CCA8AA77}" destId="{5FB1CAFD-28E8-414A-8AFC-D0A0829BE7FD}" srcOrd="0" destOrd="0" parTransId="{8C149840-BCF6-48D0-8319-F96A626C1746}" sibTransId="{EB9BBD21-DF9B-40BC-8272-8862F3C97E0B}"/>
    <dgm:cxn modelId="{B3BA2C15-C566-47C8-A9E8-E2DAE75DC22A}" srcId="{40E91EF3-F439-48AC-B677-D3EE5FB0F931}" destId="{A726B965-799F-4092-9D98-BB0AAB7DAA37}" srcOrd="2" destOrd="0" parTransId="{C89B0578-F78A-448B-801E-D4A6E7B64FEB}" sibTransId="{6495D9B5-CDD8-405D-A760-7950AF0A34CE}"/>
    <dgm:cxn modelId="{030930AC-B9A1-4B32-B188-3EA74C2FB415}" type="presOf" srcId="{2B81F6B9-48A6-4DC0-A4D0-90C193C23119}" destId="{0BB483C2-C3FE-42D2-BDCE-8E46383BE540}" srcOrd="0" destOrd="2" presId="urn:microsoft.com/office/officeart/2005/8/layout/hList1"/>
    <dgm:cxn modelId="{3656A140-88BE-42BE-BF67-02F8C9370B92}" type="presOf" srcId="{5FB1CAFD-28E8-414A-8AFC-D0A0829BE7FD}" destId="{C89CA100-9B90-4921-8EEC-A9B0FD987E19}" srcOrd="0" destOrd="0" presId="urn:microsoft.com/office/officeart/2005/8/layout/hList1"/>
    <dgm:cxn modelId="{72BDDF8A-EE39-45E8-AD1E-DEF150A77274}" type="presOf" srcId="{0B600708-DB44-4031-A5F7-97D7CCA8AA77}" destId="{D863BBA2-07C7-43A5-B459-0B7E13ED4E19}" srcOrd="0" destOrd="0" presId="urn:microsoft.com/office/officeart/2005/8/layout/hList1"/>
    <dgm:cxn modelId="{DA36CF14-6AA2-49BC-9E39-1795AFA7B91A}" srcId="{5FB1CAFD-28E8-414A-8AFC-D0A0829BE7FD}" destId="{7BB19D01-CB3E-4699-901A-CE36A1786C91}" srcOrd="0" destOrd="0" parTransId="{1B5663C8-BE56-44C7-8AC3-5EBF571C8610}" sibTransId="{1188AE0C-4364-4229-9A69-FB0BADEDCB3A}"/>
    <dgm:cxn modelId="{9804DF2B-CC7D-4278-8C55-221C10754A93}" srcId="{5FB1CAFD-28E8-414A-8AFC-D0A0829BE7FD}" destId="{7426D655-2A3D-4D77-B109-BA4038444FF8}" srcOrd="1" destOrd="0" parTransId="{69DA040D-0F1C-4C98-BBA7-0EB44B40396B}" sibTransId="{3D0FB545-88DC-41AC-B55F-18D73365B9F2}"/>
    <dgm:cxn modelId="{8EF8C4A1-2785-4332-A0C4-C92A76E05DA4}" type="presParOf" srcId="{D863BBA2-07C7-43A5-B459-0B7E13ED4E19}" destId="{FABAB5FF-ED47-4690-B166-148DACA9D02B}" srcOrd="0" destOrd="0" presId="urn:microsoft.com/office/officeart/2005/8/layout/hList1"/>
    <dgm:cxn modelId="{C392018E-E8B6-41E0-BAED-A272A65AF6C5}" type="presParOf" srcId="{FABAB5FF-ED47-4690-B166-148DACA9D02B}" destId="{C89CA100-9B90-4921-8EEC-A9B0FD987E19}" srcOrd="0" destOrd="0" presId="urn:microsoft.com/office/officeart/2005/8/layout/hList1"/>
    <dgm:cxn modelId="{398E861D-3F01-494A-A283-157C2D04095C}" type="presParOf" srcId="{FABAB5FF-ED47-4690-B166-148DACA9D02B}" destId="{0BB483C2-C3FE-42D2-BDCE-8E46383BE540}" srcOrd="1" destOrd="0" presId="urn:microsoft.com/office/officeart/2005/8/layout/hList1"/>
    <dgm:cxn modelId="{EDC8C70D-0356-4C8B-A02D-EB4237406181}" type="presParOf" srcId="{D863BBA2-07C7-43A5-B459-0B7E13ED4E19}" destId="{DEDB77CB-4820-4306-B893-827631A887C0}" srcOrd="1" destOrd="0" presId="urn:microsoft.com/office/officeart/2005/8/layout/hList1"/>
    <dgm:cxn modelId="{0F854BC5-7C77-4FB8-BC0D-CBC1BFFBD130}" type="presParOf" srcId="{D863BBA2-07C7-43A5-B459-0B7E13ED4E19}" destId="{349F31F3-85D9-4564-99C6-6F4D7CC79460}" srcOrd="2" destOrd="0" presId="urn:microsoft.com/office/officeart/2005/8/layout/hList1"/>
    <dgm:cxn modelId="{50E2521F-1BCD-4FE5-88B1-0DBC554BF706}" type="presParOf" srcId="{349F31F3-85D9-4564-99C6-6F4D7CC79460}" destId="{B2A2CF40-17FA-48B3-9223-51F4859A50E1}" srcOrd="0" destOrd="0" presId="urn:microsoft.com/office/officeart/2005/8/layout/hList1"/>
    <dgm:cxn modelId="{F6A9DFE3-1715-4E84-BA05-4E34C0975350}" type="presParOf" srcId="{349F31F3-85D9-4564-99C6-6F4D7CC79460}" destId="{1D790857-1E68-4EB3-AE15-E6F94591506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7AAA15-8C3C-4F55-AC65-F724A2DA2199}" type="doc">
      <dgm:prSet loTypeId="urn:microsoft.com/office/officeart/2005/8/layout/hierarchy4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122402D-2A3E-4560-9BA4-78A5C81245F6}">
      <dgm:prSet phldrT="[Text]" custT="1"/>
      <dgm:spPr/>
      <dgm:t>
        <a:bodyPr/>
        <a:lstStyle/>
        <a:p>
          <a:r>
            <a:rPr lang="en-US" sz="2400" dirty="0" smtClean="0"/>
            <a:t>Research plan ownership and funding (or lack thereof) has created challenges in the past</a:t>
          </a:r>
          <a:endParaRPr lang="en-US" sz="2400" dirty="0"/>
        </a:p>
      </dgm:t>
    </dgm:pt>
    <dgm:pt modelId="{F6CC56B7-9D8D-4652-9D65-ED1C49EAFBD3}" type="parTrans" cxnId="{B23786AC-F341-4C60-A066-1E577C44A947}">
      <dgm:prSet/>
      <dgm:spPr/>
      <dgm:t>
        <a:bodyPr/>
        <a:lstStyle/>
        <a:p>
          <a:endParaRPr lang="en-US"/>
        </a:p>
      </dgm:t>
    </dgm:pt>
    <dgm:pt modelId="{758D1B8E-C164-4F2B-9C8A-8F6B960BDBE2}" type="sibTrans" cxnId="{B23786AC-F341-4C60-A066-1E577C44A947}">
      <dgm:prSet/>
      <dgm:spPr/>
      <dgm:t>
        <a:bodyPr/>
        <a:lstStyle/>
        <a:p>
          <a:endParaRPr lang="en-US"/>
        </a:p>
      </dgm:t>
    </dgm:pt>
    <dgm:pt modelId="{F3E46D11-059F-4DC0-8934-BCB15FFF0F5D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When there are no funders or owners:</a:t>
          </a:r>
          <a:endParaRPr lang="en-US" sz="1800" dirty="0">
            <a:solidFill>
              <a:schemeClr val="tx1"/>
            </a:solidFill>
          </a:endParaRPr>
        </a:p>
      </dgm:t>
    </dgm:pt>
    <dgm:pt modelId="{781750E4-7C79-425A-8505-8B346FB523E6}" type="parTrans" cxnId="{C3560ACB-6198-4B7E-BCD5-5F95639E75B4}">
      <dgm:prSet/>
      <dgm:spPr/>
      <dgm:t>
        <a:bodyPr/>
        <a:lstStyle/>
        <a:p>
          <a:endParaRPr lang="en-US"/>
        </a:p>
      </dgm:t>
    </dgm:pt>
    <dgm:pt modelId="{95B69424-E676-4ABD-806B-D2935ED7B58B}" type="sibTrans" cxnId="{C3560ACB-6198-4B7E-BCD5-5F95639E75B4}">
      <dgm:prSet/>
      <dgm:spPr/>
      <dgm:t>
        <a:bodyPr/>
        <a:lstStyle/>
        <a:p>
          <a:endParaRPr lang="en-US"/>
        </a:p>
      </dgm:t>
    </dgm:pt>
    <dgm:pt modelId="{F254E3C4-D5CC-426D-BB33-1C654CF6142D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Potential funders struggle with approving a Research Plan that might fall into their lap with no prior consideration</a:t>
          </a:r>
          <a:endParaRPr lang="en-US" sz="1800" dirty="0">
            <a:solidFill>
              <a:schemeClr val="tx1"/>
            </a:solidFill>
          </a:endParaRPr>
        </a:p>
      </dgm:t>
    </dgm:pt>
    <dgm:pt modelId="{E130F49B-8DB9-4856-AEED-A42EE8B859E9}" type="parTrans" cxnId="{E577FD65-867C-4259-8517-1785F77652D4}">
      <dgm:prSet/>
      <dgm:spPr/>
      <dgm:t>
        <a:bodyPr/>
        <a:lstStyle/>
        <a:p>
          <a:endParaRPr lang="en-US"/>
        </a:p>
      </dgm:t>
    </dgm:pt>
    <dgm:pt modelId="{BC65D476-A67E-467F-B01F-FFBBC6FB72B8}" type="sibTrans" cxnId="{E577FD65-867C-4259-8517-1785F77652D4}">
      <dgm:prSet/>
      <dgm:spPr/>
      <dgm:t>
        <a:bodyPr/>
        <a:lstStyle/>
        <a:p>
          <a:endParaRPr lang="en-US"/>
        </a:p>
      </dgm:t>
    </dgm:pt>
    <dgm:pt modelId="{4AC9BD09-568E-4496-A9BF-BA347A04C2E5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Research plans often feel too “baked” before getting to funders</a:t>
          </a:r>
          <a:endParaRPr lang="en-US" sz="1800" dirty="0">
            <a:solidFill>
              <a:schemeClr val="tx1"/>
            </a:solidFill>
          </a:endParaRPr>
        </a:p>
      </dgm:t>
    </dgm:pt>
    <dgm:pt modelId="{C278D97A-B8B8-4EFA-BB27-1F5A59BCD306}" type="parTrans" cxnId="{A6462044-70D3-4C11-A670-618B515ABC11}">
      <dgm:prSet/>
      <dgm:spPr/>
      <dgm:t>
        <a:bodyPr/>
        <a:lstStyle/>
        <a:p>
          <a:endParaRPr lang="en-US"/>
        </a:p>
      </dgm:t>
    </dgm:pt>
    <dgm:pt modelId="{E7D0225C-6858-4DFA-B0FC-C9BEB57666D8}" type="sibTrans" cxnId="{A6462044-70D3-4C11-A670-618B515ABC11}">
      <dgm:prSet/>
      <dgm:spPr/>
      <dgm:t>
        <a:bodyPr/>
        <a:lstStyle/>
        <a:p>
          <a:endParaRPr lang="en-US"/>
        </a:p>
      </dgm:t>
    </dgm:pt>
    <dgm:pt modelId="{90739309-06BC-49BF-B10A-6FD872ED4391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When there is a funder:</a:t>
          </a:r>
          <a:endParaRPr lang="en-US" dirty="0">
            <a:solidFill>
              <a:schemeClr val="tx1"/>
            </a:solidFill>
          </a:endParaRPr>
        </a:p>
      </dgm:t>
    </dgm:pt>
    <dgm:pt modelId="{33FB2F6E-C3C3-4473-A984-D6616A0254B3}" type="parTrans" cxnId="{D5F401B5-DD82-4B80-A162-C0B2B06EC9A3}">
      <dgm:prSet/>
      <dgm:spPr/>
      <dgm:t>
        <a:bodyPr/>
        <a:lstStyle/>
        <a:p>
          <a:endParaRPr lang="en-US"/>
        </a:p>
      </dgm:t>
    </dgm:pt>
    <dgm:pt modelId="{CA76779A-AF47-4B87-9938-4FCE07657F57}" type="sibTrans" cxnId="{D5F401B5-DD82-4B80-A162-C0B2B06EC9A3}">
      <dgm:prSet/>
      <dgm:spPr/>
      <dgm:t>
        <a:bodyPr/>
        <a:lstStyle/>
        <a:p>
          <a:endParaRPr lang="en-US"/>
        </a:p>
      </dgm:t>
    </dgm:pt>
    <dgm:pt modelId="{BCEF442D-4E3D-4A0F-874A-CC09CFFF1313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What does it mean for the RTF to approve a research plan?</a:t>
          </a:r>
          <a:endParaRPr lang="en-US" sz="1800" dirty="0">
            <a:solidFill>
              <a:schemeClr val="tx1"/>
            </a:solidFill>
          </a:endParaRPr>
        </a:p>
      </dgm:t>
    </dgm:pt>
    <dgm:pt modelId="{ED04B1A0-BCFB-4D4F-B4BD-8065C49FD455}" type="parTrans" cxnId="{575BB294-D0A7-48ED-BBA0-EBDF1B2772B3}">
      <dgm:prSet/>
      <dgm:spPr/>
      <dgm:t>
        <a:bodyPr/>
        <a:lstStyle/>
        <a:p>
          <a:endParaRPr lang="en-US"/>
        </a:p>
      </dgm:t>
    </dgm:pt>
    <dgm:pt modelId="{BA58BA10-AAA0-4D9F-A4AC-435528FAEB14}" type="sibTrans" cxnId="{575BB294-D0A7-48ED-BBA0-EBDF1B2772B3}">
      <dgm:prSet/>
      <dgm:spPr/>
      <dgm:t>
        <a:bodyPr/>
        <a:lstStyle/>
        <a:p>
          <a:endParaRPr lang="en-US"/>
        </a:p>
      </dgm:t>
    </dgm:pt>
    <dgm:pt modelId="{6C4C167D-C56E-443B-9F16-644A281F38A8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Puts RTF into a quasi-policing role (threat of deactivating measure if research isn’t carried out)</a:t>
          </a:r>
          <a:endParaRPr lang="en-US" sz="1800" dirty="0">
            <a:solidFill>
              <a:schemeClr val="tx1"/>
            </a:solidFill>
          </a:endParaRPr>
        </a:p>
      </dgm:t>
    </dgm:pt>
    <dgm:pt modelId="{10446302-C18A-405E-9CFC-054B67AF36AF}" type="parTrans" cxnId="{D9CD7338-EC70-4679-B379-4B486617A3EC}">
      <dgm:prSet/>
      <dgm:spPr/>
      <dgm:t>
        <a:bodyPr/>
        <a:lstStyle/>
        <a:p>
          <a:endParaRPr lang="en-US"/>
        </a:p>
      </dgm:t>
    </dgm:pt>
    <dgm:pt modelId="{ACF3035F-DEA8-457D-9AAF-43F8B085FD72}" type="sibTrans" cxnId="{D9CD7338-EC70-4679-B379-4B486617A3EC}">
      <dgm:prSet/>
      <dgm:spPr/>
      <dgm:t>
        <a:bodyPr/>
        <a:lstStyle/>
        <a:p>
          <a:endParaRPr lang="en-US"/>
        </a:p>
      </dgm:t>
    </dgm:pt>
    <dgm:pt modelId="{687ED0A2-F265-42CF-B34A-4EBB75AD73B2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Risk approving something that programs use to claim savings, but research is never initiated/ completed</a:t>
          </a:r>
          <a:endParaRPr lang="en-US" sz="1800" dirty="0">
            <a:solidFill>
              <a:schemeClr val="tx1"/>
            </a:solidFill>
          </a:endParaRPr>
        </a:p>
      </dgm:t>
    </dgm:pt>
    <dgm:pt modelId="{709F3983-B2BE-4CC1-8C7C-8A935A4A758F}" type="parTrans" cxnId="{139A1A46-852C-458D-A3C2-92B4850B23DB}">
      <dgm:prSet/>
      <dgm:spPr/>
      <dgm:t>
        <a:bodyPr/>
        <a:lstStyle/>
        <a:p>
          <a:endParaRPr lang="en-US"/>
        </a:p>
      </dgm:t>
    </dgm:pt>
    <dgm:pt modelId="{2A69D3FF-EA19-4D34-B63D-F79BCFC75CC7}" type="sibTrans" cxnId="{139A1A46-852C-458D-A3C2-92B4850B23DB}">
      <dgm:prSet/>
      <dgm:spPr/>
      <dgm:t>
        <a:bodyPr/>
        <a:lstStyle/>
        <a:p>
          <a:endParaRPr lang="en-US"/>
        </a:p>
      </dgm:t>
    </dgm:pt>
    <dgm:pt modelId="{59D4F733-2D0A-441B-9CDF-C2B89C901DB3}" type="pres">
      <dgm:prSet presAssocID="{6A7AAA15-8C3C-4F55-AC65-F724A2DA219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B8C5FFF-D641-4819-9516-BC594C0BCCDE}" type="pres">
      <dgm:prSet presAssocID="{E122402D-2A3E-4560-9BA4-78A5C81245F6}" presName="vertOne" presStyleCnt="0"/>
      <dgm:spPr/>
    </dgm:pt>
    <dgm:pt modelId="{C3F39E4E-90E8-47B3-80CC-B86F068A7A27}" type="pres">
      <dgm:prSet presAssocID="{E122402D-2A3E-4560-9BA4-78A5C81245F6}" presName="txOne" presStyleLbl="node0" presStyleIdx="0" presStyleCnt="1" custScaleY="309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610079-B361-49F7-AA92-393600A20DB5}" type="pres">
      <dgm:prSet presAssocID="{E122402D-2A3E-4560-9BA4-78A5C81245F6}" presName="parTransOne" presStyleCnt="0"/>
      <dgm:spPr/>
    </dgm:pt>
    <dgm:pt modelId="{9270079D-5CC2-4F18-AA37-ABEC58497096}" type="pres">
      <dgm:prSet presAssocID="{E122402D-2A3E-4560-9BA4-78A5C81245F6}" presName="horzOne" presStyleCnt="0"/>
      <dgm:spPr/>
    </dgm:pt>
    <dgm:pt modelId="{3AC31059-A2BE-4ED5-8F2B-CC959CC3D4C4}" type="pres">
      <dgm:prSet presAssocID="{F3E46D11-059F-4DC0-8934-BCB15FFF0F5D}" presName="vertTwo" presStyleCnt="0"/>
      <dgm:spPr/>
    </dgm:pt>
    <dgm:pt modelId="{A7FA041B-E275-42A3-81AB-68089E815211}" type="pres">
      <dgm:prSet presAssocID="{F3E46D11-059F-4DC0-8934-BCB15FFF0F5D}" presName="txTwo" presStyleLbl="node2" presStyleIdx="0" presStyleCnt="2" custScaleY="252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5B0377-EA6E-4C59-886C-D21DED9E4060}" type="pres">
      <dgm:prSet presAssocID="{F3E46D11-059F-4DC0-8934-BCB15FFF0F5D}" presName="parTransTwo" presStyleCnt="0"/>
      <dgm:spPr/>
    </dgm:pt>
    <dgm:pt modelId="{8B4A1347-A2A0-49D4-A2E4-A594888E983D}" type="pres">
      <dgm:prSet presAssocID="{F3E46D11-059F-4DC0-8934-BCB15FFF0F5D}" presName="horzTwo" presStyleCnt="0"/>
      <dgm:spPr/>
    </dgm:pt>
    <dgm:pt modelId="{633C7371-327E-4238-8D90-70CB76E33DC2}" type="pres">
      <dgm:prSet presAssocID="{F254E3C4-D5CC-426D-BB33-1C654CF6142D}" presName="vertThree" presStyleCnt="0"/>
      <dgm:spPr/>
    </dgm:pt>
    <dgm:pt modelId="{8FB67F01-C185-4188-B62F-D34636DE821E}" type="pres">
      <dgm:prSet presAssocID="{F254E3C4-D5CC-426D-BB33-1C654CF6142D}" presName="txThree" presStyleLbl="node3" presStyleIdx="0" presStyleCnt="5" custScaleY="1279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CFCD3C-3654-485C-8CA0-2D38F19B422C}" type="pres">
      <dgm:prSet presAssocID="{F254E3C4-D5CC-426D-BB33-1C654CF6142D}" presName="horzThree" presStyleCnt="0"/>
      <dgm:spPr/>
    </dgm:pt>
    <dgm:pt modelId="{0A13E86E-BFE9-4866-B8CF-FA37B92775AD}" type="pres">
      <dgm:prSet presAssocID="{BC65D476-A67E-467F-B01F-FFBBC6FB72B8}" presName="sibSpaceThree" presStyleCnt="0"/>
      <dgm:spPr/>
    </dgm:pt>
    <dgm:pt modelId="{47FEDD81-B51D-4C4F-9BC5-7712A0F3BCC8}" type="pres">
      <dgm:prSet presAssocID="{4AC9BD09-568E-4496-A9BF-BA347A04C2E5}" presName="vertThree" presStyleCnt="0"/>
      <dgm:spPr/>
    </dgm:pt>
    <dgm:pt modelId="{B1C76707-B1DB-41CE-A463-A8A053B72405}" type="pres">
      <dgm:prSet presAssocID="{4AC9BD09-568E-4496-A9BF-BA347A04C2E5}" presName="txThree" presStyleLbl="node3" presStyleIdx="1" presStyleCnt="5" custScaleY="1279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C133C2-9B84-4E40-8DFC-D0F1D99BDABD}" type="pres">
      <dgm:prSet presAssocID="{4AC9BD09-568E-4496-A9BF-BA347A04C2E5}" presName="horzThree" presStyleCnt="0"/>
      <dgm:spPr/>
    </dgm:pt>
    <dgm:pt modelId="{35451397-91C8-48C0-B3A5-F69470BC9B88}" type="pres">
      <dgm:prSet presAssocID="{E7D0225C-6858-4DFA-B0FC-C9BEB57666D8}" presName="sibSpaceThree" presStyleCnt="0"/>
      <dgm:spPr/>
    </dgm:pt>
    <dgm:pt modelId="{DECCB221-3D78-42E8-A9F9-F50A8A562173}" type="pres">
      <dgm:prSet presAssocID="{687ED0A2-F265-42CF-B34A-4EBB75AD73B2}" presName="vertThree" presStyleCnt="0"/>
      <dgm:spPr/>
    </dgm:pt>
    <dgm:pt modelId="{B8265712-F942-45D6-AB0D-37D44344326D}" type="pres">
      <dgm:prSet presAssocID="{687ED0A2-F265-42CF-B34A-4EBB75AD73B2}" presName="txThree" presStyleLbl="node3" presStyleIdx="2" presStyleCnt="5" custScaleY="1279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805D31-4D57-4012-9F71-980A6D202E2E}" type="pres">
      <dgm:prSet presAssocID="{687ED0A2-F265-42CF-B34A-4EBB75AD73B2}" presName="horzThree" presStyleCnt="0"/>
      <dgm:spPr/>
    </dgm:pt>
    <dgm:pt modelId="{F03AA286-4DF9-4606-9B99-3CE061033787}" type="pres">
      <dgm:prSet presAssocID="{2A69D3FF-EA19-4D34-B63D-F79BCFC75CC7}" presName="sibSpaceThree" presStyleCnt="0"/>
      <dgm:spPr/>
    </dgm:pt>
    <dgm:pt modelId="{DF56C2F6-D1AC-498C-A406-1B585FC89C6A}" type="pres">
      <dgm:prSet presAssocID="{6C4C167D-C56E-443B-9F16-644A281F38A8}" presName="vertThree" presStyleCnt="0"/>
      <dgm:spPr/>
    </dgm:pt>
    <dgm:pt modelId="{8CBCAFDD-B45A-4979-A19F-A5A4AE915518}" type="pres">
      <dgm:prSet presAssocID="{6C4C167D-C56E-443B-9F16-644A281F38A8}" presName="txThree" presStyleLbl="node3" presStyleIdx="3" presStyleCnt="5" custScaleY="1279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07CE6B-40C5-455D-9F5B-4B16F4CEEF90}" type="pres">
      <dgm:prSet presAssocID="{6C4C167D-C56E-443B-9F16-644A281F38A8}" presName="horzThree" presStyleCnt="0"/>
      <dgm:spPr/>
    </dgm:pt>
    <dgm:pt modelId="{D9FA2B47-9E35-4F0E-97F2-7A92D11F1CC3}" type="pres">
      <dgm:prSet presAssocID="{95B69424-E676-4ABD-806B-D2935ED7B58B}" presName="sibSpaceTwo" presStyleCnt="0"/>
      <dgm:spPr/>
    </dgm:pt>
    <dgm:pt modelId="{6D7006D2-7544-432A-80CC-28B36EC5519E}" type="pres">
      <dgm:prSet presAssocID="{90739309-06BC-49BF-B10A-6FD872ED4391}" presName="vertTwo" presStyleCnt="0"/>
      <dgm:spPr/>
    </dgm:pt>
    <dgm:pt modelId="{FA7839CD-56E6-4F18-89A6-13BFEDD1F56C}" type="pres">
      <dgm:prSet presAssocID="{90739309-06BC-49BF-B10A-6FD872ED4391}" presName="txTwo" presStyleLbl="node2" presStyleIdx="1" presStyleCnt="2" custScaleY="252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E5D5E9-D8C4-45AF-B41C-CCBEE5551431}" type="pres">
      <dgm:prSet presAssocID="{90739309-06BC-49BF-B10A-6FD872ED4391}" presName="parTransTwo" presStyleCnt="0"/>
      <dgm:spPr/>
    </dgm:pt>
    <dgm:pt modelId="{202682EB-26D8-40B2-BBFC-42E9D7F10FC1}" type="pres">
      <dgm:prSet presAssocID="{90739309-06BC-49BF-B10A-6FD872ED4391}" presName="horzTwo" presStyleCnt="0"/>
      <dgm:spPr/>
    </dgm:pt>
    <dgm:pt modelId="{193DCA76-8F02-4D74-8571-C2956A182C48}" type="pres">
      <dgm:prSet presAssocID="{BCEF442D-4E3D-4A0F-874A-CC09CFFF1313}" presName="vertThree" presStyleCnt="0"/>
      <dgm:spPr/>
    </dgm:pt>
    <dgm:pt modelId="{A19A0F9A-AECB-4E1B-965D-08D072D6E796}" type="pres">
      <dgm:prSet presAssocID="{BCEF442D-4E3D-4A0F-874A-CC09CFFF1313}" presName="txThree" presStyleLbl="node3" presStyleIdx="4" presStyleCnt="5" custScaleY="1279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B6CC8F-7183-4605-90A0-C7A6636DF826}" type="pres">
      <dgm:prSet presAssocID="{BCEF442D-4E3D-4A0F-874A-CC09CFFF1313}" presName="horzThree" presStyleCnt="0"/>
      <dgm:spPr/>
    </dgm:pt>
  </dgm:ptLst>
  <dgm:cxnLst>
    <dgm:cxn modelId="{D547BCD2-D2F9-48CF-8646-FB2141E182E9}" type="presOf" srcId="{6A7AAA15-8C3C-4F55-AC65-F724A2DA2199}" destId="{59D4F733-2D0A-441B-9CDF-C2B89C901DB3}" srcOrd="0" destOrd="0" presId="urn:microsoft.com/office/officeart/2005/8/layout/hierarchy4"/>
    <dgm:cxn modelId="{D5F401B5-DD82-4B80-A162-C0B2B06EC9A3}" srcId="{E122402D-2A3E-4560-9BA4-78A5C81245F6}" destId="{90739309-06BC-49BF-B10A-6FD872ED4391}" srcOrd="1" destOrd="0" parTransId="{33FB2F6E-C3C3-4473-A984-D6616A0254B3}" sibTransId="{CA76779A-AF47-4B87-9938-4FCE07657F57}"/>
    <dgm:cxn modelId="{A6462044-70D3-4C11-A670-618B515ABC11}" srcId="{F3E46D11-059F-4DC0-8934-BCB15FFF0F5D}" destId="{4AC9BD09-568E-4496-A9BF-BA347A04C2E5}" srcOrd="1" destOrd="0" parTransId="{C278D97A-B8B8-4EFA-BB27-1F5A59BCD306}" sibTransId="{E7D0225C-6858-4DFA-B0FC-C9BEB57666D8}"/>
    <dgm:cxn modelId="{AB2041D7-8402-4023-B039-3F417C678917}" type="presOf" srcId="{4AC9BD09-568E-4496-A9BF-BA347A04C2E5}" destId="{B1C76707-B1DB-41CE-A463-A8A053B72405}" srcOrd="0" destOrd="0" presId="urn:microsoft.com/office/officeart/2005/8/layout/hierarchy4"/>
    <dgm:cxn modelId="{E577FD65-867C-4259-8517-1785F77652D4}" srcId="{F3E46D11-059F-4DC0-8934-BCB15FFF0F5D}" destId="{F254E3C4-D5CC-426D-BB33-1C654CF6142D}" srcOrd="0" destOrd="0" parTransId="{E130F49B-8DB9-4856-AEED-A42EE8B859E9}" sibTransId="{BC65D476-A67E-467F-B01F-FFBBC6FB72B8}"/>
    <dgm:cxn modelId="{6FE68325-6384-4B66-BFB1-95E992BACB52}" type="presOf" srcId="{BCEF442D-4E3D-4A0F-874A-CC09CFFF1313}" destId="{A19A0F9A-AECB-4E1B-965D-08D072D6E796}" srcOrd="0" destOrd="0" presId="urn:microsoft.com/office/officeart/2005/8/layout/hierarchy4"/>
    <dgm:cxn modelId="{139A1A46-852C-458D-A3C2-92B4850B23DB}" srcId="{F3E46D11-059F-4DC0-8934-BCB15FFF0F5D}" destId="{687ED0A2-F265-42CF-B34A-4EBB75AD73B2}" srcOrd="2" destOrd="0" parTransId="{709F3983-B2BE-4CC1-8C7C-8A935A4A758F}" sibTransId="{2A69D3FF-EA19-4D34-B63D-F79BCFC75CC7}"/>
    <dgm:cxn modelId="{575BB294-D0A7-48ED-BBA0-EBDF1B2772B3}" srcId="{90739309-06BC-49BF-B10A-6FD872ED4391}" destId="{BCEF442D-4E3D-4A0F-874A-CC09CFFF1313}" srcOrd="0" destOrd="0" parTransId="{ED04B1A0-BCFB-4D4F-B4BD-8065C49FD455}" sibTransId="{BA58BA10-AAA0-4D9F-A4AC-435528FAEB14}"/>
    <dgm:cxn modelId="{6FFADDDF-C9EC-4882-844B-C4B5EB33AE5C}" type="presOf" srcId="{90739309-06BC-49BF-B10A-6FD872ED4391}" destId="{FA7839CD-56E6-4F18-89A6-13BFEDD1F56C}" srcOrd="0" destOrd="0" presId="urn:microsoft.com/office/officeart/2005/8/layout/hierarchy4"/>
    <dgm:cxn modelId="{162FCD11-78A1-4D43-BB61-E70C546118F5}" type="presOf" srcId="{687ED0A2-F265-42CF-B34A-4EBB75AD73B2}" destId="{B8265712-F942-45D6-AB0D-37D44344326D}" srcOrd="0" destOrd="0" presId="urn:microsoft.com/office/officeart/2005/8/layout/hierarchy4"/>
    <dgm:cxn modelId="{D9CD7338-EC70-4679-B379-4B486617A3EC}" srcId="{F3E46D11-059F-4DC0-8934-BCB15FFF0F5D}" destId="{6C4C167D-C56E-443B-9F16-644A281F38A8}" srcOrd="3" destOrd="0" parTransId="{10446302-C18A-405E-9CFC-054B67AF36AF}" sibTransId="{ACF3035F-DEA8-457D-9AAF-43F8B085FD72}"/>
    <dgm:cxn modelId="{16226DED-1530-44ED-BBF5-8377CA6F5BD9}" type="presOf" srcId="{F3E46D11-059F-4DC0-8934-BCB15FFF0F5D}" destId="{A7FA041B-E275-42A3-81AB-68089E815211}" srcOrd="0" destOrd="0" presId="urn:microsoft.com/office/officeart/2005/8/layout/hierarchy4"/>
    <dgm:cxn modelId="{C3560ACB-6198-4B7E-BCD5-5F95639E75B4}" srcId="{E122402D-2A3E-4560-9BA4-78A5C81245F6}" destId="{F3E46D11-059F-4DC0-8934-BCB15FFF0F5D}" srcOrd="0" destOrd="0" parTransId="{781750E4-7C79-425A-8505-8B346FB523E6}" sibTransId="{95B69424-E676-4ABD-806B-D2935ED7B58B}"/>
    <dgm:cxn modelId="{4D418FA6-77F1-4A6B-B7EA-705A4752657B}" type="presOf" srcId="{F254E3C4-D5CC-426D-BB33-1C654CF6142D}" destId="{8FB67F01-C185-4188-B62F-D34636DE821E}" srcOrd="0" destOrd="0" presId="urn:microsoft.com/office/officeart/2005/8/layout/hierarchy4"/>
    <dgm:cxn modelId="{352241DA-3E28-436C-A762-B8A643672FCC}" type="presOf" srcId="{E122402D-2A3E-4560-9BA4-78A5C81245F6}" destId="{C3F39E4E-90E8-47B3-80CC-B86F068A7A27}" srcOrd="0" destOrd="0" presId="urn:microsoft.com/office/officeart/2005/8/layout/hierarchy4"/>
    <dgm:cxn modelId="{B23786AC-F341-4C60-A066-1E577C44A947}" srcId="{6A7AAA15-8C3C-4F55-AC65-F724A2DA2199}" destId="{E122402D-2A3E-4560-9BA4-78A5C81245F6}" srcOrd="0" destOrd="0" parTransId="{F6CC56B7-9D8D-4652-9D65-ED1C49EAFBD3}" sibTransId="{758D1B8E-C164-4F2B-9C8A-8F6B960BDBE2}"/>
    <dgm:cxn modelId="{73F34EA5-F861-4925-8E1F-981C155E6083}" type="presOf" srcId="{6C4C167D-C56E-443B-9F16-644A281F38A8}" destId="{8CBCAFDD-B45A-4979-A19F-A5A4AE915518}" srcOrd="0" destOrd="0" presId="urn:microsoft.com/office/officeart/2005/8/layout/hierarchy4"/>
    <dgm:cxn modelId="{F6350A08-B67E-47F3-BE41-CFF64D18B7F3}" type="presParOf" srcId="{59D4F733-2D0A-441B-9CDF-C2B89C901DB3}" destId="{6B8C5FFF-D641-4819-9516-BC594C0BCCDE}" srcOrd="0" destOrd="0" presId="urn:microsoft.com/office/officeart/2005/8/layout/hierarchy4"/>
    <dgm:cxn modelId="{0F60339C-D5BD-4A02-A5BC-927054A8AB7F}" type="presParOf" srcId="{6B8C5FFF-D641-4819-9516-BC594C0BCCDE}" destId="{C3F39E4E-90E8-47B3-80CC-B86F068A7A27}" srcOrd="0" destOrd="0" presId="urn:microsoft.com/office/officeart/2005/8/layout/hierarchy4"/>
    <dgm:cxn modelId="{6D083710-9D4C-4187-BCA8-D2D1B82EA82D}" type="presParOf" srcId="{6B8C5FFF-D641-4819-9516-BC594C0BCCDE}" destId="{9A610079-B361-49F7-AA92-393600A20DB5}" srcOrd="1" destOrd="0" presId="urn:microsoft.com/office/officeart/2005/8/layout/hierarchy4"/>
    <dgm:cxn modelId="{1E6B813F-C3F7-462F-89C4-6177EFCD452F}" type="presParOf" srcId="{6B8C5FFF-D641-4819-9516-BC594C0BCCDE}" destId="{9270079D-5CC2-4F18-AA37-ABEC58497096}" srcOrd="2" destOrd="0" presId="urn:microsoft.com/office/officeart/2005/8/layout/hierarchy4"/>
    <dgm:cxn modelId="{FC4B5945-4BFE-4C68-95CF-05B0AF8304EE}" type="presParOf" srcId="{9270079D-5CC2-4F18-AA37-ABEC58497096}" destId="{3AC31059-A2BE-4ED5-8F2B-CC959CC3D4C4}" srcOrd="0" destOrd="0" presId="urn:microsoft.com/office/officeart/2005/8/layout/hierarchy4"/>
    <dgm:cxn modelId="{B06BD6F7-AC6D-4444-A84C-10C76E3DE76B}" type="presParOf" srcId="{3AC31059-A2BE-4ED5-8F2B-CC959CC3D4C4}" destId="{A7FA041B-E275-42A3-81AB-68089E815211}" srcOrd="0" destOrd="0" presId="urn:microsoft.com/office/officeart/2005/8/layout/hierarchy4"/>
    <dgm:cxn modelId="{5A2FBEEE-84E3-4EC1-AD56-B524CBB1DE43}" type="presParOf" srcId="{3AC31059-A2BE-4ED5-8F2B-CC959CC3D4C4}" destId="{485B0377-EA6E-4C59-886C-D21DED9E4060}" srcOrd="1" destOrd="0" presId="urn:microsoft.com/office/officeart/2005/8/layout/hierarchy4"/>
    <dgm:cxn modelId="{6205643E-99A5-4D0C-A417-0FE4AB3AFA57}" type="presParOf" srcId="{3AC31059-A2BE-4ED5-8F2B-CC959CC3D4C4}" destId="{8B4A1347-A2A0-49D4-A2E4-A594888E983D}" srcOrd="2" destOrd="0" presId="urn:microsoft.com/office/officeart/2005/8/layout/hierarchy4"/>
    <dgm:cxn modelId="{E9C7E6EC-45FC-4126-B2FE-6869BB8E6F23}" type="presParOf" srcId="{8B4A1347-A2A0-49D4-A2E4-A594888E983D}" destId="{633C7371-327E-4238-8D90-70CB76E33DC2}" srcOrd="0" destOrd="0" presId="urn:microsoft.com/office/officeart/2005/8/layout/hierarchy4"/>
    <dgm:cxn modelId="{0FA0C7B1-D55C-4B3B-83A4-1EDC4643D537}" type="presParOf" srcId="{633C7371-327E-4238-8D90-70CB76E33DC2}" destId="{8FB67F01-C185-4188-B62F-D34636DE821E}" srcOrd="0" destOrd="0" presId="urn:microsoft.com/office/officeart/2005/8/layout/hierarchy4"/>
    <dgm:cxn modelId="{420E83B2-D652-4955-8038-EC7F77FEA311}" type="presParOf" srcId="{633C7371-327E-4238-8D90-70CB76E33DC2}" destId="{DECFCD3C-3654-485C-8CA0-2D38F19B422C}" srcOrd="1" destOrd="0" presId="urn:microsoft.com/office/officeart/2005/8/layout/hierarchy4"/>
    <dgm:cxn modelId="{B91B7B98-8BB9-4C6E-8E03-0202B71447E5}" type="presParOf" srcId="{8B4A1347-A2A0-49D4-A2E4-A594888E983D}" destId="{0A13E86E-BFE9-4866-B8CF-FA37B92775AD}" srcOrd="1" destOrd="0" presId="urn:microsoft.com/office/officeart/2005/8/layout/hierarchy4"/>
    <dgm:cxn modelId="{2127CE4F-1888-4DBB-BCB8-4EAB9FB28CC4}" type="presParOf" srcId="{8B4A1347-A2A0-49D4-A2E4-A594888E983D}" destId="{47FEDD81-B51D-4C4F-9BC5-7712A0F3BCC8}" srcOrd="2" destOrd="0" presId="urn:microsoft.com/office/officeart/2005/8/layout/hierarchy4"/>
    <dgm:cxn modelId="{0CC2B3B9-1D13-48BE-A6F4-2988FC9F0A12}" type="presParOf" srcId="{47FEDD81-B51D-4C4F-9BC5-7712A0F3BCC8}" destId="{B1C76707-B1DB-41CE-A463-A8A053B72405}" srcOrd="0" destOrd="0" presId="urn:microsoft.com/office/officeart/2005/8/layout/hierarchy4"/>
    <dgm:cxn modelId="{CE7AA5B2-0B75-4A79-9B29-E19D869B44B6}" type="presParOf" srcId="{47FEDD81-B51D-4C4F-9BC5-7712A0F3BCC8}" destId="{C0C133C2-9B84-4E40-8DFC-D0F1D99BDABD}" srcOrd="1" destOrd="0" presId="urn:microsoft.com/office/officeart/2005/8/layout/hierarchy4"/>
    <dgm:cxn modelId="{80538179-A853-488D-89C9-BE6CC396E304}" type="presParOf" srcId="{8B4A1347-A2A0-49D4-A2E4-A594888E983D}" destId="{35451397-91C8-48C0-B3A5-F69470BC9B88}" srcOrd="3" destOrd="0" presId="urn:microsoft.com/office/officeart/2005/8/layout/hierarchy4"/>
    <dgm:cxn modelId="{C2F5C5A7-9E37-433A-96CC-B5F2F403A845}" type="presParOf" srcId="{8B4A1347-A2A0-49D4-A2E4-A594888E983D}" destId="{DECCB221-3D78-42E8-A9F9-F50A8A562173}" srcOrd="4" destOrd="0" presId="urn:microsoft.com/office/officeart/2005/8/layout/hierarchy4"/>
    <dgm:cxn modelId="{6285CFF7-9FB6-4B6A-BB15-F1E408D7CA85}" type="presParOf" srcId="{DECCB221-3D78-42E8-A9F9-F50A8A562173}" destId="{B8265712-F942-45D6-AB0D-37D44344326D}" srcOrd="0" destOrd="0" presId="urn:microsoft.com/office/officeart/2005/8/layout/hierarchy4"/>
    <dgm:cxn modelId="{312E2A32-D511-4BB3-84EC-E058903F741F}" type="presParOf" srcId="{DECCB221-3D78-42E8-A9F9-F50A8A562173}" destId="{CE805D31-4D57-4012-9F71-980A6D202E2E}" srcOrd="1" destOrd="0" presId="urn:microsoft.com/office/officeart/2005/8/layout/hierarchy4"/>
    <dgm:cxn modelId="{119431D7-E29C-4642-B2B2-8B389043D56D}" type="presParOf" srcId="{8B4A1347-A2A0-49D4-A2E4-A594888E983D}" destId="{F03AA286-4DF9-4606-9B99-3CE061033787}" srcOrd="5" destOrd="0" presId="urn:microsoft.com/office/officeart/2005/8/layout/hierarchy4"/>
    <dgm:cxn modelId="{D8B56A61-7DC2-4756-B80E-051BB03F499B}" type="presParOf" srcId="{8B4A1347-A2A0-49D4-A2E4-A594888E983D}" destId="{DF56C2F6-D1AC-498C-A406-1B585FC89C6A}" srcOrd="6" destOrd="0" presId="urn:microsoft.com/office/officeart/2005/8/layout/hierarchy4"/>
    <dgm:cxn modelId="{494422AE-1D96-4560-9475-4F3F8A7459A9}" type="presParOf" srcId="{DF56C2F6-D1AC-498C-A406-1B585FC89C6A}" destId="{8CBCAFDD-B45A-4979-A19F-A5A4AE915518}" srcOrd="0" destOrd="0" presId="urn:microsoft.com/office/officeart/2005/8/layout/hierarchy4"/>
    <dgm:cxn modelId="{5DDE6139-D2DA-41E5-B859-C6124ECFBDF1}" type="presParOf" srcId="{DF56C2F6-D1AC-498C-A406-1B585FC89C6A}" destId="{3107CE6B-40C5-455D-9F5B-4B16F4CEEF90}" srcOrd="1" destOrd="0" presId="urn:microsoft.com/office/officeart/2005/8/layout/hierarchy4"/>
    <dgm:cxn modelId="{35AA36FF-93B1-41C0-8F20-DC47B3AD9E9C}" type="presParOf" srcId="{9270079D-5CC2-4F18-AA37-ABEC58497096}" destId="{D9FA2B47-9E35-4F0E-97F2-7A92D11F1CC3}" srcOrd="1" destOrd="0" presId="urn:microsoft.com/office/officeart/2005/8/layout/hierarchy4"/>
    <dgm:cxn modelId="{C9BBF407-9A73-467B-A104-9686A877F7A2}" type="presParOf" srcId="{9270079D-5CC2-4F18-AA37-ABEC58497096}" destId="{6D7006D2-7544-432A-80CC-28B36EC5519E}" srcOrd="2" destOrd="0" presId="urn:microsoft.com/office/officeart/2005/8/layout/hierarchy4"/>
    <dgm:cxn modelId="{C7BD0E74-2170-41C6-8A76-41B893922A7C}" type="presParOf" srcId="{6D7006D2-7544-432A-80CC-28B36EC5519E}" destId="{FA7839CD-56E6-4F18-89A6-13BFEDD1F56C}" srcOrd="0" destOrd="0" presId="urn:microsoft.com/office/officeart/2005/8/layout/hierarchy4"/>
    <dgm:cxn modelId="{F3D58671-B08C-4DB3-AAF8-6102E2624DD2}" type="presParOf" srcId="{6D7006D2-7544-432A-80CC-28B36EC5519E}" destId="{56E5D5E9-D8C4-45AF-B41C-CCBEE5551431}" srcOrd="1" destOrd="0" presId="urn:microsoft.com/office/officeart/2005/8/layout/hierarchy4"/>
    <dgm:cxn modelId="{F900680E-695F-413E-BC61-009457646610}" type="presParOf" srcId="{6D7006D2-7544-432A-80CC-28B36EC5519E}" destId="{202682EB-26D8-40B2-BBFC-42E9D7F10FC1}" srcOrd="2" destOrd="0" presId="urn:microsoft.com/office/officeart/2005/8/layout/hierarchy4"/>
    <dgm:cxn modelId="{67F4F4E4-B5AA-4AEF-A2D9-5F06CB94E3EB}" type="presParOf" srcId="{202682EB-26D8-40B2-BBFC-42E9D7F10FC1}" destId="{193DCA76-8F02-4D74-8571-C2956A182C48}" srcOrd="0" destOrd="0" presId="urn:microsoft.com/office/officeart/2005/8/layout/hierarchy4"/>
    <dgm:cxn modelId="{4F9E9A17-1A38-452A-8A52-85F84B48B3F6}" type="presParOf" srcId="{193DCA76-8F02-4D74-8571-C2956A182C48}" destId="{A19A0F9A-AECB-4E1B-965D-08D072D6E796}" srcOrd="0" destOrd="0" presId="urn:microsoft.com/office/officeart/2005/8/layout/hierarchy4"/>
    <dgm:cxn modelId="{711FA607-BF43-4AC8-A952-47E1031510CF}" type="presParOf" srcId="{193DCA76-8F02-4D74-8571-C2956A182C48}" destId="{6CB6CC8F-7183-4605-90A0-C7A6636DF82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E00921-EA41-44D4-BB5D-E67F757F30BF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99A0D2-7E35-4AED-B493-51013143D80D}">
      <dsp:nvSpPr>
        <dsp:cNvPr id="0" name=""/>
        <dsp:cNvSpPr/>
      </dsp:nvSpPr>
      <dsp:spPr>
        <a:xfrm>
          <a:off x="502" y="1219199"/>
          <a:ext cx="1942863" cy="162560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ysClr val="windowText" lastClr="000000"/>
              </a:solidFill>
            </a:rPr>
            <a:t>Planning</a:t>
          </a:r>
          <a:endParaRPr lang="en-US" sz="2700" b="1" kern="1200" dirty="0">
            <a:solidFill>
              <a:sysClr val="windowText" lastClr="000000"/>
            </a:solidFill>
          </a:endParaRPr>
        </a:p>
      </dsp:txBody>
      <dsp:txXfrm>
        <a:off x="502" y="1219199"/>
        <a:ext cx="1942863" cy="1625600"/>
      </dsp:txXfrm>
    </dsp:sp>
    <dsp:sp modelId="{8C7DE2B5-5453-4194-B5EE-7F2D76765621}">
      <dsp:nvSpPr>
        <dsp:cNvPr id="0" name=""/>
        <dsp:cNvSpPr/>
      </dsp:nvSpPr>
      <dsp:spPr>
        <a:xfrm>
          <a:off x="2076568" y="1219199"/>
          <a:ext cx="1942863" cy="1625600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ysClr val="windowText" lastClr="000000"/>
              </a:solidFill>
            </a:rPr>
            <a:t>Provisional</a:t>
          </a:r>
          <a:endParaRPr lang="en-US" sz="2700" b="1" kern="1200" dirty="0">
            <a:solidFill>
              <a:sysClr val="windowText" lastClr="000000"/>
            </a:solidFill>
          </a:endParaRPr>
        </a:p>
      </dsp:txBody>
      <dsp:txXfrm>
        <a:off x="2076568" y="1219199"/>
        <a:ext cx="1942863" cy="1625600"/>
      </dsp:txXfrm>
    </dsp:sp>
    <dsp:sp modelId="{1B0FA013-97DA-4122-8FE3-A6E58AA9E482}">
      <dsp:nvSpPr>
        <dsp:cNvPr id="0" name=""/>
        <dsp:cNvSpPr/>
      </dsp:nvSpPr>
      <dsp:spPr>
        <a:xfrm>
          <a:off x="4152633" y="1219199"/>
          <a:ext cx="1942863" cy="1625600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smtClean="0">
              <a:solidFill>
                <a:sysClr val="windowText" lastClr="000000"/>
              </a:solidFill>
            </a:rPr>
            <a:t>Proven</a:t>
          </a:r>
        </a:p>
      </dsp:txBody>
      <dsp:txXfrm>
        <a:off x="4152633" y="1219199"/>
        <a:ext cx="1942863" cy="16256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9CA100-9B90-4921-8EEC-A9B0FD987E19}">
      <dsp:nvSpPr>
        <dsp:cNvPr id="0" name=""/>
        <dsp:cNvSpPr/>
      </dsp:nvSpPr>
      <dsp:spPr>
        <a:xfrm>
          <a:off x="40" y="188031"/>
          <a:ext cx="3845569" cy="6912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Non-Proven Measures</a:t>
          </a:r>
          <a:endParaRPr lang="en-US" sz="2400" b="1" kern="1200" dirty="0"/>
        </a:p>
      </dsp:txBody>
      <dsp:txXfrm>
        <a:off x="40" y="188031"/>
        <a:ext cx="3845569" cy="691200"/>
      </dsp:txXfrm>
    </dsp:sp>
    <dsp:sp modelId="{0BB483C2-C3FE-42D2-BDCE-8E46383BE540}">
      <dsp:nvSpPr>
        <dsp:cNvPr id="0" name=""/>
        <dsp:cNvSpPr/>
      </dsp:nvSpPr>
      <dsp:spPr>
        <a:xfrm>
          <a:off x="40" y="879231"/>
          <a:ext cx="3845569" cy="345869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Identification of deficiencies in measure reliability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Development of research plans to address those deficiencies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Reliance on the region to conduct the research</a:t>
          </a:r>
          <a:endParaRPr lang="en-US" sz="2400" kern="1200" dirty="0"/>
        </a:p>
      </dsp:txBody>
      <dsp:txXfrm>
        <a:off x="40" y="879231"/>
        <a:ext cx="3845569" cy="3458699"/>
      </dsp:txXfrm>
    </dsp:sp>
    <dsp:sp modelId="{B2A2CF40-17FA-48B3-9223-51F4859A50E1}">
      <dsp:nvSpPr>
        <dsp:cNvPr id="0" name=""/>
        <dsp:cNvSpPr/>
      </dsp:nvSpPr>
      <dsp:spPr>
        <a:xfrm>
          <a:off x="4383989" y="188031"/>
          <a:ext cx="3845569" cy="69120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Proven Measures</a:t>
          </a:r>
          <a:endParaRPr lang="en-US" sz="2400" b="1" kern="1200" dirty="0"/>
        </a:p>
      </dsp:txBody>
      <dsp:txXfrm>
        <a:off x="4383989" y="188031"/>
        <a:ext cx="3845569" cy="691200"/>
      </dsp:txXfrm>
    </dsp:sp>
    <dsp:sp modelId="{1D790857-1E68-4EB3-AE15-E6F94591506E}">
      <dsp:nvSpPr>
        <dsp:cNvPr id="0" name=""/>
        <dsp:cNvSpPr/>
      </dsp:nvSpPr>
      <dsp:spPr>
        <a:xfrm>
          <a:off x="4383989" y="879231"/>
          <a:ext cx="3845569" cy="3458699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Leveraging regional research (and beyond) to inform measure updates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Development of a clearinghouse of evaluation research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Reliance on the region to define, conduct, and inform on related research</a:t>
          </a:r>
          <a:endParaRPr lang="en-US" sz="2400" kern="1200" dirty="0"/>
        </a:p>
      </dsp:txBody>
      <dsp:txXfrm>
        <a:off x="4383989" y="879231"/>
        <a:ext cx="3845569" cy="345869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F39E4E-90E8-47B3-80CC-B86F068A7A27}">
      <dsp:nvSpPr>
        <dsp:cNvPr id="0" name=""/>
        <dsp:cNvSpPr/>
      </dsp:nvSpPr>
      <dsp:spPr>
        <a:xfrm>
          <a:off x="1009" y="1821"/>
          <a:ext cx="8227581" cy="72940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Research plan ownership and funding (or lack thereof) has created challenges in the past</a:t>
          </a:r>
          <a:endParaRPr lang="en-US" sz="2400" kern="1200" dirty="0"/>
        </a:p>
      </dsp:txBody>
      <dsp:txXfrm>
        <a:off x="1009" y="1821"/>
        <a:ext cx="8227581" cy="729409"/>
      </dsp:txXfrm>
    </dsp:sp>
    <dsp:sp modelId="{A7FA041B-E275-42A3-81AB-68089E815211}">
      <dsp:nvSpPr>
        <dsp:cNvPr id="0" name=""/>
        <dsp:cNvSpPr/>
      </dsp:nvSpPr>
      <dsp:spPr>
        <a:xfrm>
          <a:off x="9039" y="957609"/>
          <a:ext cx="6503122" cy="594573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When there are no funders or owners: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9039" y="957609"/>
        <a:ext cx="6503122" cy="594573"/>
      </dsp:txXfrm>
    </dsp:sp>
    <dsp:sp modelId="{8FB67F01-C185-4188-B62F-D34636DE821E}">
      <dsp:nvSpPr>
        <dsp:cNvPr id="0" name=""/>
        <dsp:cNvSpPr/>
      </dsp:nvSpPr>
      <dsp:spPr>
        <a:xfrm>
          <a:off x="21722" y="1778561"/>
          <a:ext cx="1569984" cy="3018282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Potential funders struggle with approving a Research Plan that might fall into their lap with no prior consideration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1722" y="1778561"/>
        <a:ext cx="1569984" cy="3018282"/>
      </dsp:txXfrm>
    </dsp:sp>
    <dsp:sp modelId="{B1C76707-B1DB-41CE-A463-A8A053B72405}">
      <dsp:nvSpPr>
        <dsp:cNvPr id="0" name=""/>
        <dsp:cNvSpPr/>
      </dsp:nvSpPr>
      <dsp:spPr>
        <a:xfrm>
          <a:off x="1657646" y="1778561"/>
          <a:ext cx="1569984" cy="3018282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Research plans often feel too “baked” before getting to funders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657646" y="1778561"/>
        <a:ext cx="1569984" cy="3018282"/>
      </dsp:txXfrm>
    </dsp:sp>
    <dsp:sp modelId="{B8265712-F942-45D6-AB0D-37D44344326D}">
      <dsp:nvSpPr>
        <dsp:cNvPr id="0" name=""/>
        <dsp:cNvSpPr/>
      </dsp:nvSpPr>
      <dsp:spPr>
        <a:xfrm>
          <a:off x="3293570" y="1778561"/>
          <a:ext cx="1569984" cy="3018282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Risk approving something that programs use to claim savings, but research is never initiated/ completed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3293570" y="1778561"/>
        <a:ext cx="1569984" cy="3018282"/>
      </dsp:txXfrm>
    </dsp:sp>
    <dsp:sp modelId="{8CBCAFDD-B45A-4979-A19F-A5A4AE915518}">
      <dsp:nvSpPr>
        <dsp:cNvPr id="0" name=""/>
        <dsp:cNvSpPr/>
      </dsp:nvSpPr>
      <dsp:spPr>
        <a:xfrm>
          <a:off x="4929494" y="1778561"/>
          <a:ext cx="1569984" cy="3018282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Puts RTF into a quasi-policing role (threat of deactivating measure if research isn’t carried out)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4929494" y="1778561"/>
        <a:ext cx="1569984" cy="3018282"/>
      </dsp:txXfrm>
    </dsp:sp>
    <dsp:sp modelId="{FA7839CD-56E6-4F18-89A6-13BFEDD1F56C}">
      <dsp:nvSpPr>
        <dsp:cNvPr id="0" name=""/>
        <dsp:cNvSpPr/>
      </dsp:nvSpPr>
      <dsp:spPr>
        <a:xfrm>
          <a:off x="6644427" y="957609"/>
          <a:ext cx="1576132" cy="596506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</a:rPr>
            <a:t>When there is a funder: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6644427" y="957609"/>
        <a:ext cx="1576132" cy="596506"/>
      </dsp:txXfrm>
    </dsp:sp>
    <dsp:sp modelId="{A19A0F9A-AECB-4E1B-965D-08D072D6E796}">
      <dsp:nvSpPr>
        <dsp:cNvPr id="0" name=""/>
        <dsp:cNvSpPr/>
      </dsp:nvSpPr>
      <dsp:spPr>
        <a:xfrm>
          <a:off x="6647501" y="1780495"/>
          <a:ext cx="1569984" cy="3018282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What does it mean for the RTF to approve a research plan?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6647501" y="1780495"/>
        <a:ext cx="1569984" cy="30182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51494-0EA6-4864-A894-FF09D92EADAF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6DEEB-9A63-4813-954A-D4123E5DE9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D60D632-2C03-4B61-96D1-E84600B3301D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0DC82A0-0474-403B-A77E-2A31EE682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Image</a:t>
            </a:r>
            <a:r>
              <a:rPr lang="en-US" baseline="0" dirty="0" smtClean="0"/>
              <a:t> Sources:</a:t>
            </a:r>
          </a:p>
          <a:p>
            <a:r>
              <a:rPr lang="en-US" dirty="0" smtClean="0"/>
              <a:t>http://dashservice.com/hvac-repair/need-to-replace-your-heat-pump-nows-the-perfect-time</a:t>
            </a:r>
          </a:p>
          <a:p>
            <a:r>
              <a:rPr lang="en-US" dirty="0" smtClean="0"/>
              <a:t>http://www.gelighting.com/LightingWeb/na/case-studies/food-city.jsp</a:t>
            </a:r>
          </a:p>
          <a:p>
            <a:r>
              <a:rPr lang="en-US" dirty="0" smtClean="0"/>
              <a:t>http://rkirrigation.net/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C82A0-0474-403B-A77E-2A31EE68200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2534E-511B-430B-971F-15B550A6B38A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0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rtf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802184" y="457200"/>
            <a:ext cx="3522416" cy="1447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4D425-371E-4562-B941-EA0383908587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4328E-E78A-4C43-8DE2-5CCC23EA4C06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162F1-046B-4E3F-9235-D782FF8726F1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92075"/>
            <a:ext cx="2133600" cy="365125"/>
          </a:xfrm>
        </p:spPr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rtf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01000" y="6324600"/>
            <a:ext cx="982712" cy="4039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79A46-466D-4DF8-AEAA-81AEA700C68C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3E71-260C-4655-ACCC-80D403424104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193D-9789-494C-B353-B1457B417196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D804-EFD8-4338-A506-2F442E852732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10BD7-E3D8-4631-B1EA-58E19A95E962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171F-8818-44F9-ACA3-23B7CE5932FA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7D1F-7FCA-47E4-BC61-A588B6C74E46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A8B09-90C9-4A70-BDEF-3242491B36CD}" type="datetime1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920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DA725-3A7D-40DE-B546-32CA9FE7E7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3.xml"/><Relationship Id="rId9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Defining the RTF’s Role in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Jennifer Anziano</a:t>
            </a:r>
          </a:p>
          <a:p>
            <a:r>
              <a:rPr lang="en-US" dirty="0" smtClean="0"/>
              <a:t>Regional Technical Forum</a:t>
            </a:r>
          </a:p>
          <a:p>
            <a:r>
              <a:rPr lang="en-US" dirty="0" smtClean="0"/>
              <a:t>May 15,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Changes for Planning and Provisional Measures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676400"/>
          <a:ext cx="8229600" cy="45262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447800"/>
                <a:gridCol w="3390900"/>
                <a:gridCol w="3390900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Planning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Provisional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Funders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Funder(s)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="1" baseline="0" dirty="0" smtClean="0"/>
                        <a:t>not</a:t>
                      </a:r>
                      <a:r>
                        <a:rPr lang="en-US" sz="1600" baseline="0" dirty="0" smtClean="0"/>
                        <a:t> identified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Funder(s)</a:t>
                      </a:r>
                      <a:r>
                        <a:rPr lang="en-US" sz="1600" baseline="0" dirty="0" smtClean="0"/>
                        <a:t> identified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RTF Role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Description of research needs and general scoping of work (estimate cost range)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Description</a:t>
                      </a:r>
                      <a:r>
                        <a:rPr lang="en-US" sz="1600" baseline="0" dirty="0" smtClean="0"/>
                        <a:t> of how RTF would use funded research to move measure with acknowledgement of research limitations and challenges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157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RTF Approval</a:t>
                      </a:r>
                      <a:r>
                        <a:rPr lang="en-US" sz="1600" baseline="0" dirty="0" smtClean="0"/>
                        <a:t> Means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31775" indent="-231775"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Agreement</a:t>
                      </a:r>
                      <a:r>
                        <a:rPr lang="en-US" sz="1600" baseline="0" dirty="0" smtClean="0"/>
                        <a:t> that approach provides a reasonable way to move the measure to Proven</a:t>
                      </a:r>
                    </a:p>
                    <a:p>
                      <a:pPr marL="231775" indent="-231775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Recognition that research design may be altered</a:t>
                      </a:r>
                      <a:endParaRPr lang="en-US" sz="1600" dirty="0" smtClean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31775" indent="-2317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1600" kern="1200" dirty="0" smtClean="0"/>
                        <a:t>Agreement that data collection and analysis would help to meet some or all of the research goals</a:t>
                      </a:r>
                    </a:p>
                    <a:p>
                      <a:pPr marL="231775" indent="-23177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1600" kern="1200" dirty="0" smtClean="0"/>
                        <a:t>Agreement that results can be used to evaluate the measure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Reliability Standards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r>
                        <a:rPr lang="en-US" sz="1600" baseline="0" dirty="0" smtClean="0"/>
                        <a:t> change. Remains “low”.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Same</a:t>
                      </a:r>
                      <a:r>
                        <a:rPr lang="en-US" sz="1600" baseline="0" dirty="0" smtClean="0"/>
                        <a:t> as Planning (i.e. becomes “low”)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Evaluation</a:t>
                      </a:r>
                      <a:r>
                        <a:rPr lang="en-US" sz="1600" baseline="0" dirty="0" smtClean="0"/>
                        <a:t> Requirements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 change. When</a:t>
                      </a:r>
                      <a:r>
                        <a:rPr lang="en-US" sz="1600" baseline="0" dirty="0" smtClean="0"/>
                        <a:t> evaluated, include full impact evaluation with </a:t>
                      </a:r>
                      <a:r>
                        <a:rPr lang="en-US" sz="1600" baseline="0" smtClean="0"/>
                        <a:t>savings estimation.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 change. Delivery</a:t>
                      </a:r>
                      <a:r>
                        <a:rPr lang="en-US" sz="1600" baseline="0" dirty="0" smtClean="0"/>
                        <a:t> verification can be combined with results of RTF research.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52400" y="2057400"/>
            <a:ext cx="457200" cy="3048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52400" y="3581400"/>
            <a:ext cx="457200" cy="3048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152400" y="4876800"/>
            <a:ext cx="457200" cy="304800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52400" y="5410200"/>
            <a:ext cx="457200" cy="3048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821254" y="6248400"/>
            <a:ext cx="372877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Addresses “SIS” and “CC&amp;S” challenge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14600" y="6248400"/>
            <a:ext cx="43420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Addresses “Grocery Refrigeration” challenge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133600" y="6248400"/>
            <a:ext cx="48006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9" grpId="0" animBg="1"/>
      <p:bldP spid="9" grpId="1" animBg="1"/>
      <p:bldP spid="10" grpId="0" animBg="1"/>
      <p:bldP spid="12" grpId="0" animBg="1"/>
      <p:bldP spid="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RTF Reaction?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RTF was generally supportive of this new approach being a step in the right direction, but identified a few areas that still need to be ironed out:</a:t>
            </a:r>
          </a:p>
          <a:p>
            <a:r>
              <a:rPr lang="en-US" dirty="0" smtClean="0"/>
              <a:t>Concerns about unfunded mandates sitting on the RTF books</a:t>
            </a:r>
          </a:p>
          <a:p>
            <a:r>
              <a:rPr lang="en-US" dirty="0" smtClean="0"/>
              <a:t>Concerns about potentially losing something by removing the reliability distinction between Planning and Provisional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Whose Job is it to Secure Funding for RTF Related Research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Proposal 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chemeClr val="accent1"/>
                </a:solidFill>
              </a:rPr>
              <a:t>RTF PAC: </a:t>
            </a:r>
            <a:r>
              <a:rPr lang="en-US" dirty="0" smtClean="0"/>
              <a:t>Prioritizes and secures funding for unfunded/sponsored research projects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Right body for identifying funders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Will require good connection with RTF representatives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chemeClr val="accent1"/>
                </a:solidFill>
              </a:rPr>
              <a:t>RTF Staff: </a:t>
            </a:r>
            <a:r>
              <a:rPr lang="en-US" dirty="0" smtClean="0"/>
              <a:t>Support annual check ins on the status of non-proven measures with the RTF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Allows the RTF to weigh all measures at one time to determine priorities (and potentially deactivate measures if there is no interest)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Keeps measures on the radar of potential funders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Reliability Distinction Between Planning and Provisional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676400" y="1752600"/>
          <a:ext cx="5562600" cy="283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4454"/>
                <a:gridCol w="1105746"/>
                <a:gridCol w="1320800"/>
                <a:gridCol w="1320800"/>
                <a:gridCol w="1320800"/>
              </a:tblGrid>
              <a:tr h="381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Current</a:t>
                      </a:r>
                      <a:r>
                        <a:rPr lang="en-US" sz="1600" b="1" baseline="0" dirty="0" smtClean="0"/>
                        <a:t> standard in Guidelines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Quality</a:t>
                      </a:r>
                      <a:r>
                        <a:rPr lang="en-US" b="1" baseline="0" dirty="0" smtClean="0"/>
                        <a:t> Standards/Reliability of Savings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768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55320">
                <a:tc row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Evaluation Burden</a:t>
                      </a:r>
                    </a:p>
                    <a:p>
                      <a:endParaRPr lang="en-US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Planning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55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Provisional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553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Proven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/>
        </p:nvGraphicFramePr>
        <p:xfrm>
          <a:off x="1676400" y="1752600"/>
          <a:ext cx="5562600" cy="283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4454"/>
                <a:gridCol w="1105746"/>
                <a:gridCol w="2641600"/>
                <a:gridCol w="1320800"/>
              </a:tblGrid>
              <a:tr h="381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accent2"/>
                          </a:solidFill>
                        </a:rPr>
                        <a:t>With Proposed</a:t>
                      </a:r>
                      <a:r>
                        <a:rPr lang="en-US" sz="1600" b="1" baseline="0" dirty="0" smtClean="0">
                          <a:solidFill>
                            <a:schemeClr val="accent2"/>
                          </a:solidFill>
                        </a:rPr>
                        <a:t> Changes</a:t>
                      </a:r>
                      <a:endParaRPr lang="en-US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Quality</a:t>
                      </a:r>
                      <a:r>
                        <a:rPr lang="en-US" b="1" baseline="0" dirty="0" smtClean="0"/>
                        <a:t> Standards/Reliability of Savings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768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 High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55320">
                <a:tc row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Evaluation Burden</a:t>
                      </a:r>
                    </a:p>
                    <a:p>
                      <a:endParaRPr lang="en-US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Planning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55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Provisional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553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Proven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876800"/>
            <a:ext cx="82296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Expressed Concern: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removes a distinction between Planning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Proven that may be useful, but is hard to draw a line around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 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Heat pump water heaters currently “Planning” yet we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know these savings well compared to advanced power strip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2895600"/>
          </a:xfrm>
        </p:spPr>
        <p:txBody>
          <a:bodyPr>
            <a:noAutofit/>
          </a:bodyPr>
          <a:lstStyle/>
          <a:p>
            <a:pPr algn="l"/>
            <a:r>
              <a:rPr lang="en-US" sz="5800" dirty="0" smtClean="0">
                <a:latin typeface="Century Gothic" pitchFamily="34" charset="0"/>
                <a:cs typeface="Arial" pitchFamily="34" charset="0"/>
              </a:rPr>
              <a:t>RTF Role in Research:</a:t>
            </a:r>
            <a:br>
              <a:rPr lang="en-US" sz="5800" dirty="0" smtClean="0">
                <a:latin typeface="Century Gothic" pitchFamily="34" charset="0"/>
                <a:cs typeface="Arial" pitchFamily="34" charset="0"/>
              </a:rPr>
            </a:br>
            <a:r>
              <a:rPr lang="en-US" sz="5800" dirty="0" smtClean="0">
                <a:latin typeface="Century Gothic" pitchFamily="34" charset="0"/>
                <a:cs typeface="Arial" pitchFamily="34" charset="0"/>
              </a:rPr>
              <a:t>Proven Measures</a:t>
            </a:r>
            <a:endParaRPr lang="en-US" sz="5800" dirty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and Our Proven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RTF relies on regional research to continually improve the reliability of our savings estimates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Research—broadly defined—includes: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Program evaluations and focused parameter research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Market studies (ex: RBSA, sales data)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To date, this role has been framed around a “clearinghouse” role for regional collaboration and impact evaluation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Particular focus on RTF measure related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PAC Guidance on Bounding the RTF’s Research Coordination Role?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The RTF added a dedicated resource for research and evaluation coordination: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Develop a clearinghouse of evaluation (and potentially other) research related to RTF measures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Convene researchers to discuss projects and work to identify topics that benefit from collaboration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Cautions to the approach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“Research” is a broad term that covers a variety of different projects (emerging tech studies, market studies, evaluations, etc)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Different types of research are likely to require different types of engagement (different individuals, timing, etc)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Some research directly relates to RTF measures today, while other research may become valuable to a future RTF measure early engagement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There are many coordinators/conveners in this region and we need to be mindful about covering the right gap while avoiding duplication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for Today’s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600" dirty="0" smtClean="0"/>
              <a:t>Today we are seeking guidance on how best to bound the RTF’s role in research. Specific questions include:</a:t>
            </a:r>
          </a:p>
          <a:p>
            <a:pPr>
              <a:lnSpc>
                <a:spcPct val="110000"/>
              </a:lnSpc>
            </a:pPr>
            <a:r>
              <a:rPr lang="en-US" sz="2600" dirty="0" smtClean="0"/>
              <a:t>How should the RTF approach unfunded RTF-related research questions (who convenes potential funders)?</a:t>
            </a:r>
          </a:p>
          <a:p>
            <a:pPr>
              <a:lnSpc>
                <a:spcPct val="110000"/>
              </a:lnSpc>
            </a:pPr>
            <a:r>
              <a:rPr lang="en-US" sz="2600" dirty="0" smtClean="0"/>
              <a:t>How </a:t>
            </a:r>
            <a:r>
              <a:rPr lang="en-US" sz="2600" dirty="0" smtClean="0"/>
              <a:t>narrowly (or broadly) do we focus a </a:t>
            </a:r>
            <a:r>
              <a:rPr lang="en-US" sz="2600" dirty="0" smtClean="0"/>
              <a:t>clearinghouse (or coordination function) </a:t>
            </a:r>
            <a:r>
              <a:rPr lang="en-US" sz="2600" dirty="0" smtClean="0"/>
              <a:t>of regional </a:t>
            </a:r>
            <a:r>
              <a:rPr lang="en-US" sz="2600" dirty="0" smtClean="0"/>
              <a:t>research</a:t>
            </a:r>
            <a:r>
              <a:rPr lang="en-US" sz="2600" dirty="0" smtClean="0"/>
              <a:t>?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60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en-US" sz="2600" dirty="0" smtClean="0"/>
              <a:t>These </a:t>
            </a:r>
            <a:r>
              <a:rPr lang="en-US" sz="2600" dirty="0" smtClean="0"/>
              <a:t>questions also start to raise broader regional coordination challenges…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smtClean="0"/>
              <a:t>Previous PAC Guidance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RTF should:</a:t>
            </a:r>
          </a:p>
          <a:p>
            <a:r>
              <a:rPr lang="en-US" dirty="0" smtClean="0"/>
              <a:t>Not do primary research</a:t>
            </a:r>
          </a:p>
          <a:p>
            <a:r>
              <a:rPr lang="en-US" dirty="0" smtClean="0"/>
              <a:t>Let utilities prioritize based on value to them</a:t>
            </a:r>
          </a:p>
          <a:p>
            <a:r>
              <a:rPr lang="en-US" dirty="0" smtClean="0"/>
              <a:t>Not play a regulatory role</a:t>
            </a:r>
          </a:p>
          <a:p>
            <a:r>
              <a:rPr lang="en-US" dirty="0" smtClean="0"/>
              <a:t>Limit the role in impact evaluation review, if asked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eft Arrow 22"/>
          <p:cNvSpPr/>
          <p:nvPr/>
        </p:nvSpPr>
        <p:spPr>
          <a:xfrm>
            <a:off x="3048000" y="5715000"/>
            <a:ext cx="4953000" cy="685800"/>
          </a:xfrm>
          <a:prstGeom prst="leftArrow">
            <a:avLst>
              <a:gd name="adj1" fmla="val 58511"/>
              <a:gd name="adj2" fmla="val 50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Evaluation burden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Reliability in the RTF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2590800" y="1524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304800" y="2743200"/>
            <a:ext cx="1941068" cy="1625600"/>
            <a:chOff x="304800" y="2616200"/>
            <a:chExt cx="1941068" cy="1625600"/>
          </a:xfrm>
        </p:grpSpPr>
        <p:sp>
          <p:nvSpPr>
            <p:cNvPr id="9" name="Rounded Rectangle 8"/>
            <p:cNvSpPr/>
            <p:nvPr/>
          </p:nvSpPr>
          <p:spPr>
            <a:xfrm>
              <a:off x="304800" y="2616200"/>
              <a:ext cx="1941068" cy="1625600"/>
            </a:xfrm>
            <a:prstGeom prst="round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438712" y="2719378"/>
              <a:ext cx="1673245" cy="1419245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b="1" kern="1200" dirty="0" smtClean="0">
                  <a:solidFill>
                    <a:schemeClr val="tx1"/>
                  </a:solidFill>
                </a:rPr>
                <a:t>Small Saver</a:t>
              </a:r>
              <a:endParaRPr lang="en-US" sz="2700" b="1" kern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2438400" y="1447800"/>
            <a:ext cx="0" cy="42164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81800" y="464820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Most reliable predictor of energy savings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667000" y="464820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Least reliable predictor of energy savings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28600" y="463927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Savings too small to warrant quality standards of Proven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RTF Research Needs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2895600"/>
          </a:xfrm>
        </p:spPr>
        <p:txBody>
          <a:bodyPr>
            <a:noAutofit/>
          </a:bodyPr>
          <a:lstStyle/>
          <a:p>
            <a:pPr algn="l"/>
            <a:r>
              <a:rPr lang="en-US" sz="5800" dirty="0" smtClean="0">
                <a:latin typeface="Century Gothic" pitchFamily="34" charset="0"/>
                <a:cs typeface="Arial" pitchFamily="34" charset="0"/>
              </a:rPr>
              <a:t>RTF Role in Research:</a:t>
            </a:r>
            <a:br>
              <a:rPr lang="en-US" sz="5800" dirty="0" smtClean="0">
                <a:latin typeface="Century Gothic" pitchFamily="34" charset="0"/>
                <a:cs typeface="Arial" pitchFamily="34" charset="0"/>
              </a:rPr>
            </a:br>
            <a:r>
              <a:rPr lang="en-US" sz="5800" dirty="0" smtClean="0">
                <a:latin typeface="Century Gothic" pitchFamily="34" charset="0"/>
                <a:cs typeface="Arial" pitchFamily="34" charset="0"/>
              </a:rPr>
              <a:t>Non-Proven Measures</a:t>
            </a:r>
            <a:endParaRPr lang="en-US" sz="5800" dirty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of Non-Proven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Provide flexibility, enabling implementers to move forward with programs while data is collected to improve the reliability of the savings estimate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Research Plan provides direction and clarity about what is needed to bring measure to Proven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RTF development and review provides credibility and conveys regional importance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RTF Struggles with Research Plans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57200" y="3200400"/>
            <a:ext cx="3200400" cy="3048000"/>
            <a:chOff x="457200" y="3200400"/>
            <a:chExt cx="3200400" cy="3048000"/>
          </a:xfrm>
        </p:grpSpPr>
        <p:sp>
          <p:nvSpPr>
            <p:cNvPr id="9" name="Rectangle 8"/>
            <p:cNvSpPr/>
            <p:nvPr/>
          </p:nvSpPr>
          <p:spPr>
            <a:xfrm>
              <a:off x="457200" y="3200400"/>
              <a:ext cx="3200400" cy="304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7410" y="5410200"/>
              <a:ext cx="24999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Commissioning Controls </a:t>
              </a:r>
            </a:p>
            <a:p>
              <a:pPr algn="ctr"/>
              <a:r>
                <a:rPr lang="en-US" dirty="0" smtClean="0"/>
                <a:t>and Sizing</a:t>
              </a:r>
              <a:endParaRPr lang="en-US" dirty="0"/>
            </a:p>
          </p:txBody>
        </p:sp>
        <p:pic>
          <p:nvPicPr>
            <p:cNvPr id="10242" name="Picture 2" descr="http://dashservice.com/wp-content/uploads/2014/10/heat-pump-repair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48991" y="3505200"/>
              <a:ext cx="2616819" cy="1676400"/>
            </a:xfrm>
            <a:prstGeom prst="rect">
              <a:avLst/>
            </a:prstGeom>
            <a:noFill/>
          </p:spPr>
        </p:pic>
      </p:grpSp>
      <p:grpSp>
        <p:nvGrpSpPr>
          <p:cNvPr id="13" name="Group 12"/>
          <p:cNvGrpSpPr/>
          <p:nvPr/>
        </p:nvGrpSpPr>
        <p:grpSpPr>
          <a:xfrm>
            <a:off x="3733800" y="3200400"/>
            <a:ext cx="3200400" cy="3048000"/>
            <a:chOff x="3733800" y="3200400"/>
            <a:chExt cx="3200400" cy="3048000"/>
          </a:xfrm>
        </p:grpSpPr>
        <p:sp>
          <p:nvSpPr>
            <p:cNvPr id="12" name="Rectangle 11"/>
            <p:cNvSpPr/>
            <p:nvPr/>
          </p:nvSpPr>
          <p:spPr>
            <a:xfrm>
              <a:off x="3733800" y="3200400"/>
              <a:ext cx="3200400" cy="304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34885" y="5562600"/>
              <a:ext cx="2198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Grocery Refrigeration</a:t>
              </a:r>
              <a:endParaRPr lang="en-US" dirty="0"/>
            </a:p>
          </p:txBody>
        </p:sp>
        <p:pic>
          <p:nvPicPr>
            <p:cNvPr id="10244" name="Picture 4" descr="http://www.gelighting.com/LightingWeb/na/images/201-23655Food_City_9678_465x300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034790" y="3505200"/>
              <a:ext cx="2598420" cy="1676400"/>
            </a:xfrm>
            <a:prstGeom prst="rect">
              <a:avLst/>
            </a:prstGeom>
            <a:noFill/>
          </p:spPr>
        </p:pic>
      </p:grpSp>
      <p:grpSp>
        <p:nvGrpSpPr>
          <p:cNvPr id="16" name="Group 15"/>
          <p:cNvGrpSpPr/>
          <p:nvPr/>
        </p:nvGrpSpPr>
        <p:grpSpPr>
          <a:xfrm>
            <a:off x="7086600" y="3200400"/>
            <a:ext cx="1600200" cy="3048000"/>
            <a:chOff x="7086600" y="3200400"/>
            <a:chExt cx="1600200" cy="3048000"/>
          </a:xfrm>
        </p:grpSpPr>
        <p:sp>
          <p:nvSpPr>
            <p:cNvPr id="15" name="Rectangle 14"/>
            <p:cNvSpPr/>
            <p:nvPr/>
          </p:nvSpPr>
          <p:spPr>
            <a:xfrm>
              <a:off x="7086600" y="3200400"/>
              <a:ext cx="1600200" cy="304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283811" y="5257800"/>
              <a:ext cx="120577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Scientific</a:t>
              </a:r>
            </a:p>
            <a:p>
              <a:pPr algn="ctr"/>
              <a:r>
                <a:rPr lang="en-US" dirty="0" smtClean="0"/>
                <a:t>Irrigation</a:t>
              </a:r>
            </a:p>
            <a:p>
              <a:pPr algn="ctr"/>
              <a:r>
                <a:rPr lang="en-US" dirty="0" smtClean="0"/>
                <a:t>Scheduling</a:t>
              </a:r>
            </a:p>
          </p:txBody>
        </p:sp>
        <p:pic>
          <p:nvPicPr>
            <p:cNvPr id="10246" name="Picture 6" descr="http://tldealers.com/themes/rkirrigation/bg.jpg"/>
            <p:cNvPicPr>
              <a:picLocks noChangeAspect="1" noChangeArrowheads="1"/>
            </p:cNvPicPr>
            <p:nvPr/>
          </p:nvPicPr>
          <p:blipFill>
            <a:blip r:embed="rId10" cstate="print"/>
            <a:srcRect l="22727" r="26136"/>
            <a:stretch>
              <a:fillRect/>
            </a:stretch>
          </p:blipFill>
          <p:spPr bwMode="auto">
            <a:xfrm>
              <a:off x="7200900" y="3505200"/>
              <a:ext cx="1371600" cy="16764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New Approach for Non-Proven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feedback from the RTF members and stakeholders, the staff proposed a new approach to research plan development for non-proven measures</a:t>
            </a:r>
          </a:p>
          <a:p>
            <a:r>
              <a:rPr lang="en-US" dirty="0" smtClean="0"/>
              <a:t>Key change: Difference between Planning and Provisional based solely on whether there is an identified sponsor/funder for required research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725-3A7D-40DE-B546-32CA9FE7E7E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1075</Words>
  <Application>Microsoft Office PowerPoint</Application>
  <PresentationFormat>On-screen Show (4:3)</PresentationFormat>
  <Paragraphs>154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Defining the RTF’s Role in Research</vt:lpstr>
      <vt:lpstr>Objectives for Today’s Discussion</vt:lpstr>
      <vt:lpstr>Previous PAC Guidance</vt:lpstr>
      <vt:lpstr>Reliability in the RTF</vt:lpstr>
      <vt:lpstr>RTF Research Needs</vt:lpstr>
      <vt:lpstr>RTF Role in Research: Non-Proven Measures</vt:lpstr>
      <vt:lpstr>Value of Non-Proven Measures</vt:lpstr>
      <vt:lpstr>RTF Struggles with Research Plans</vt:lpstr>
      <vt:lpstr>A New Approach for Non-Proven Measures</vt:lpstr>
      <vt:lpstr>Proposed Changes for Planning and Provisional Measures</vt:lpstr>
      <vt:lpstr>RTF Reaction?</vt:lpstr>
      <vt:lpstr>Whose Job is it to Secure Funding for RTF Related Research Questions?</vt:lpstr>
      <vt:lpstr>Reliability Distinction Between Planning and Provisional</vt:lpstr>
      <vt:lpstr>RTF Role in Research: Proven Measures</vt:lpstr>
      <vt:lpstr>Research and Our Proven Measures</vt:lpstr>
      <vt:lpstr>PAC Guidance on Bounding the RTF’s Research Coordination Role?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Jennifer Anziano</dc:creator>
  <cp:lastModifiedBy>Jennifer Anziano</cp:lastModifiedBy>
  <cp:revision>82</cp:revision>
  <dcterms:created xsi:type="dcterms:W3CDTF">2014-10-30T23:55:03Z</dcterms:created>
  <dcterms:modified xsi:type="dcterms:W3CDTF">2015-05-15T15:15:37Z</dcterms:modified>
</cp:coreProperties>
</file>